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</p:sldMasterIdLst>
  <p:notesMasterIdLst>
    <p:notesMasterId r:id="rId25"/>
  </p:notesMasterIdLst>
  <p:sldIdLst>
    <p:sldId id="256" r:id="rId5"/>
    <p:sldId id="262" r:id="rId6"/>
    <p:sldId id="497" r:id="rId7"/>
    <p:sldId id="519" r:id="rId8"/>
    <p:sldId id="526" r:id="rId9"/>
    <p:sldId id="520" r:id="rId10"/>
    <p:sldId id="523" r:id="rId11"/>
    <p:sldId id="525" r:id="rId12"/>
    <p:sldId id="521" r:id="rId13"/>
    <p:sldId id="524" r:id="rId14"/>
    <p:sldId id="522" r:id="rId15"/>
    <p:sldId id="528" r:id="rId16"/>
    <p:sldId id="513" r:id="rId17"/>
    <p:sldId id="501" r:id="rId18"/>
    <p:sldId id="512" r:id="rId19"/>
    <p:sldId id="487" r:id="rId20"/>
    <p:sldId id="510" r:id="rId21"/>
    <p:sldId id="514" r:id="rId22"/>
    <p:sldId id="511" r:id="rId23"/>
    <p:sldId id="509" r:id="rId24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50" roundtripDataSignature="AMtx7miBFwBIruBTb9dkLfsZP9sssPE1vQ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C77F7D1-E595-FB6C-1AD1-D7D32B2F4F40}" name="Huječek Roman" initials="HR" userId="S::roman.hujecek@mmr.cz::e8dc6e14-bdd5-4c0c-96b4-a8b90d46ff31" providerId="AD"/>
  <p188:author id="{6B0C7AD5-717C-9375-DDA5-548E185EC25C}" name="Danovská Krista" initials="KD" userId="S::krista.danovska@mmr.cz::4e4f32ad-0b9a-4541-aba5-a2ce538ab176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FE4D5"/>
    <a:srgbClr val="003458"/>
    <a:srgbClr val="FFFFFF"/>
    <a:srgbClr val="FAF7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6AAAA84-C7BF-495B-AA2B-9CCD1904EBCE}">
  <a:tblStyle styleId="{56AAAA84-C7BF-495B-AA2B-9CCD1904EBCE}" styleName="Table_0">
    <a:wholeTbl>
      <a:tcTxStyle b="off" i="off">
        <a:font>
          <a:latin typeface="Arial"/>
          <a:ea typeface="Arial"/>
          <a:cs typeface="Arial"/>
        </a:font>
        <a:srgbClr val="000000"/>
      </a:tcTxStyle>
      <a:tcStyle>
        <a:tcBdr/>
      </a:tcStyle>
    </a:wholeTbl>
    <a:band1H>
      <a:tcTxStyle b="off" i="off"/>
      <a:tcStyle>
        <a:tcBdr/>
      </a:tcStyle>
    </a:band1H>
    <a:band2H>
      <a:tcTxStyle b="off" i="off"/>
      <a:tcStyle>
        <a:tcBdr/>
      </a:tcStyle>
    </a:band2H>
    <a:band1V>
      <a:tcTxStyle b="off" i="off"/>
      <a:tcStyle>
        <a:tcBdr/>
      </a:tcStyle>
    </a:band1V>
    <a:band2V>
      <a:tcTxStyle b="off" i="off"/>
      <a:tcStyle>
        <a:tcBdr/>
      </a:tcStyle>
    </a:band2V>
    <a:lastCol>
      <a:tcTxStyle b="off" i="off"/>
      <a:tcStyle>
        <a:tcBdr/>
      </a:tcStyle>
    </a:lastCol>
    <a:firstCol>
      <a:tcTxStyle b="off" i="off"/>
      <a:tcStyle>
        <a:tcBdr/>
      </a:tcStyle>
    </a:firstCol>
    <a:lastRow>
      <a:tcTxStyle b="off" i="off"/>
      <a:tcStyle>
        <a:tcBdr/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ff" i="off"/>
      <a:tcStyle>
        <a:tcBdr/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  <a:tblStyle styleId="{2B0DA8AB-3381-4E41-8C6D-92B696BEC4A9}" styleName="Table_1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744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51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50" Type="http://customschemas.google.com/relationships/presentationmetadata" Target="metadata"/><Relationship Id="rId55" Type="http://schemas.microsoft.com/office/2018/10/relationships/authors" Target="author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54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3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52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cs-CZ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1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11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1902497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12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590060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67832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5" name="Google Shape;21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297909576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15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966361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8789811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3902850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8660765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5" name="Google Shape;15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56" name="Google Shape;15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8921758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15" name="Google Shape;215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32015210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9" name="Google Shape;179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180" name="Google Shape;180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cs-CZ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3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719741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4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365598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6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91845982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7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353704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8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833317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9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774813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75" name="Google Shape;375;p17:notes"/>
          <p:cNvSpPr txBox="1">
            <a:spLocks noGrp="1"/>
          </p:cNvSpPr>
          <p:nvPr>
            <p:ph type="body" idx="1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76" name="Google Shape;376;p17:notes"/>
          <p:cNvSpPr txBox="1">
            <a:spLocks noGrp="1"/>
          </p:cNvSpPr>
          <p:nvPr>
            <p:ph type="sldNum" idx="12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fld id="{00000000-1234-1234-1234-123412341234}" type="slidenum">
              <a:rPr kumimoji="0" lang="cs-CZ" sz="14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400"/>
                <a:buFont typeface="Arial"/>
                <a:buNone/>
                <a:tabLst/>
                <a:defRPr/>
              </a:pPr>
              <a:t>10</a:t>
            </a:fld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875974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Úvodní snímek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1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1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2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2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2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obsah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2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22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22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22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22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Záhlaví oddílu" type="secHead">
  <p:cSld name="SECTION_HEADER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24"/>
          <p:cNvSpPr txBox="1"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24"/>
          <p:cNvSpPr txBox="1"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7" name="Google Shape;37;p24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24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24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orovnání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25"/>
          <p:cNvSpPr txBox="1"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25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3" name="Google Shape;43;p25"/>
          <p:cNvSpPr txBox="1">
            <a:spLocks noGrp="1"/>
          </p:cNvSpPr>
          <p:nvPr>
            <p:ph type="body" idx="2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25"/>
          <p:cNvSpPr txBox="1">
            <a:spLocks noGrp="1"/>
          </p:cNvSpPr>
          <p:nvPr>
            <p:ph type="body" idx="3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5" name="Google Shape;45;p25"/>
          <p:cNvSpPr txBox="1">
            <a:spLocks noGrp="1"/>
          </p:cNvSpPr>
          <p:nvPr>
            <p:ph type="body" idx="4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25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25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25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Jenom nadpis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26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26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26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26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sah s titulkem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8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28"/>
          <p:cNvSpPr txBox="1">
            <a:spLocks noGrp="1"/>
          </p:cNvSpPr>
          <p:nvPr>
            <p:ph type="body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61" name="Google Shape;61;p28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2" name="Google Shape;62;p28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28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28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brázek s titulkem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29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29"/>
          <p:cNvSpPr>
            <a:spLocks noGrp="1"/>
          </p:cNvSpPr>
          <p:nvPr>
            <p:ph type="pic" idx="2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9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9" name="Google Shape;69;p29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29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29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Nadpis a svislý text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30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3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3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3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vislý nadpis a text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31"/>
          <p:cNvSpPr txBox="1">
            <a:spLocks noGrp="1"/>
          </p:cNvSpPr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31"/>
          <p:cNvSpPr txBox="1">
            <a:spLocks noGrp="1"/>
          </p:cNvSpPr>
          <p:nvPr>
            <p:ph type="body" idx="1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31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31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31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0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20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20"/>
          <p:cNvSpPr txBox="1">
            <a:spLocks noGrp="1"/>
          </p:cNvSpPr>
          <p:nvPr>
            <p:ph type="dt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20"/>
          <p:cNvSpPr txBox="1">
            <a:spLocks noGrp="1"/>
          </p:cNvSpPr>
          <p:nvPr>
            <p:ph type="ft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20"/>
          <p:cNvSpPr txBox="1">
            <a:spLocks noGrp="1"/>
          </p:cNvSpPr>
          <p:nvPr>
            <p:ph type="sldNum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6" r:id="rId6"/>
    <p:sldLayoutId id="2147483657" r:id="rId7"/>
    <p:sldLayoutId id="2147483658" r:id="rId8"/>
    <p:sldLayoutId id="2147483659" r:id="rId9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mmr.gov.cz/" TargetMode="Externa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2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145"/>
        </a:solidFill>
        <a:effectLst/>
      </p:bgPr>
    </p:bg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" name="Google Shape;89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734300" y="0"/>
            <a:ext cx="4457700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5200" y="6105108"/>
            <a:ext cx="1354667" cy="28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1" name="Google Shape;91;p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653788" y="1344598"/>
            <a:ext cx="2409825" cy="714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2" name="Google Shape;92;p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181600" y="0"/>
            <a:ext cx="70104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1"/>
          <p:cNvSpPr txBox="1"/>
          <p:nvPr/>
        </p:nvSpPr>
        <p:spPr>
          <a:xfrm>
            <a:off x="521544" y="2120552"/>
            <a:ext cx="4543317" cy="20005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r>
              <a:rPr lang="cs-CZ" sz="3600" b="1" dirty="0">
                <a:solidFill>
                  <a:srgbClr val="EFE4D5"/>
                </a:solidFill>
              </a:rPr>
              <a:t>Kontaktní místa </a:t>
            </a:r>
            <a:br>
              <a:rPr lang="cs-CZ" sz="3600" b="1" dirty="0">
                <a:solidFill>
                  <a:srgbClr val="EFE4D5"/>
                </a:solidFill>
              </a:rPr>
            </a:br>
            <a:r>
              <a:rPr lang="cs-CZ" sz="3600" b="1" dirty="0">
                <a:solidFill>
                  <a:srgbClr val="EFE4D5"/>
                </a:solidFill>
              </a:rPr>
              <a:t>pro bydlení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lang="cs-CZ" sz="2600" b="1" dirty="0">
              <a:solidFill>
                <a:srgbClr val="EFE4D5"/>
              </a:solidFill>
            </a:endParaRP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600"/>
              <a:buFont typeface="Arial"/>
              <a:buNone/>
            </a:pPr>
            <a:endParaRPr sz="2600" b="1" i="0" u="none" strike="noStrike" cap="none" dirty="0">
              <a:solidFill>
                <a:srgbClr val="EFE4D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94" name="Google Shape;94;p1"/>
          <p:cNvCxnSpPr/>
          <p:nvPr/>
        </p:nvCxnSpPr>
        <p:spPr>
          <a:xfrm>
            <a:off x="653788" y="5098143"/>
            <a:ext cx="3646069" cy="0"/>
          </a:xfrm>
          <a:prstGeom prst="straightConnector1">
            <a:avLst/>
          </a:prstGeom>
          <a:noFill/>
          <a:ln w="9525" cap="flat" cmpd="sng">
            <a:solidFill>
              <a:srgbClr val="EFE4D5"/>
            </a:solidFill>
            <a:prstDash val="solid"/>
            <a:miter lim="800000"/>
            <a:headEnd type="none" w="sm" len="sm"/>
            <a:tailEnd type="none" w="sm" len="sm"/>
          </a:ln>
        </p:spPr>
      </p:cxnSp>
      <p:pic>
        <p:nvPicPr>
          <p:cNvPr id="99" name="Google Shape;99;p1" descr="Obsah obrázku text, Písmo, Grafika, symbol&#10;&#10;Popis byl vytvořen automaticky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178253" y="6075228"/>
            <a:ext cx="1229901" cy="31788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788" y="336847"/>
            <a:ext cx="3110914" cy="806621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79;p17">
            <a:extLst>
              <a:ext uri="{FF2B5EF4-FFF2-40B4-BE49-F238E27FC236}">
                <a16:creationId xmlns:a16="http://schemas.microsoft.com/office/drawing/2014/main" id="{5498A8DD-3B05-F583-2083-207B5BC09926}"/>
              </a:ext>
            </a:extLst>
          </p:cNvPr>
          <p:cNvSpPr/>
          <p:nvPr/>
        </p:nvSpPr>
        <p:spPr>
          <a:xfrm>
            <a:off x="0" y="6120519"/>
            <a:ext cx="12192000" cy="737614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8" name="Google Shape;37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10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Obrázek 3">
            <a:extLst>
              <a:ext uri="{FF2B5EF4-FFF2-40B4-BE49-F238E27FC236}">
                <a16:creationId xmlns:a16="http://schemas.microsoft.com/office/drawing/2014/main" id="{D73DABF3-28E9-ECBD-B376-8FEE8EC75AF3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97018" y="-7443"/>
            <a:ext cx="9915525" cy="61055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6156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79;p17">
            <a:extLst>
              <a:ext uri="{FF2B5EF4-FFF2-40B4-BE49-F238E27FC236}">
                <a16:creationId xmlns:a16="http://schemas.microsoft.com/office/drawing/2014/main" id="{5498A8DD-3B05-F583-2083-207B5BC09926}"/>
              </a:ext>
            </a:extLst>
          </p:cNvPr>
          <p:cNvSpPr/>
          <p:nvPr/>
        </p:nvSpPr>
        <p:spPr>
          <a:xfrm>
            <a:off x="0" y="6120519"/>
            <a:ext cx="12192000" cy="737614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8" name="Google Shape;37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17"/>
          <p:cNvSpPr txBox="1"/>
          <p:nvPr/>
        </p:nvSpPr>
        <p:spPr>
          <a:xfrm>
            <a:off x="369265" y="400702"/>
            <a:ext cx="820171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cs-CZ" sz="28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Systémová koordinace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11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389;p17">
            <a:extLst>
              <a:ext uri="{FF2B5EF4-FFF2-40B4-BE49-F238E27FC236}">
                <a16:creationId xmlns:a16="http://schemas.microsoft.com/office/drawing/2014/main" id="{58EB9F17-2CA1-F0CB-0D17-ADCBA6CFD6F6}"/>
              </a:ext>
            </a:extLst>
          </p:cNvPr>
          <p:cNvSpPr txBox="1"/>
          <p:nvPr/>
        </p:nvSpPr>
        <p:spPr>
          <a:xfrm>
            <a:off x="494623" y="1005850"/>
            <a:ext cx="9327434" cy="47089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tabLst/>
              <a:defRPr/>
            </a:pPr>
            <a:r>
              <a:rPr kumimoji="0" lang="cs-CZ" sz="18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Tvorba sítě poskytovatelů PO – kraj + ORP </a:t>
            </a:r>
          </a:p>
          <a:p>
            <a:pPr marL="0" marR="0" lvl="0" indent="0" algn="just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tabLst/>
              <a:defRPr/>
            </a:pPr>
            <a:r>
              <a:rPr lang="cs-CZ" sz="1600" i="1" dirty="0">
                <a:solidFill>
                  <a:srgbClr val="003458"/>
                </a:solidFill>
              </a:rPr>
              <a:t>Systémovou koordinací se rozumí propojování aktérů s cílem vytvořit funkční a efektivní podpůrnou síť pro poskytování podpůrných opatření ve správním obvodu KMB. Cílem koordinace je zlepšování systémové koordinace podpůrných opatření, vyhodnocování funkčnosti systému a tvorba doporučení na jeho zlepšení. Systémová koordinace umožňuje efektivní přípravu zprávy o bydlení. Průběžná systémová koordinace je zajištěna komunikací s obcemi, poskytovateli podpůrných opatření, klíčovými úřady (ÚP, KÚ), neziskovými organizacemi (sociálními službami) a dalšími relevantními aktéry v oblasti bydlení v rámci ORP. 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tabLst/>
              <a:defRPr/>
            </a:pPr>
            <a:endParaRPr kumimoji="0" lang="cs-CZ" sz="18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tabLst/>
              <a:defRPr/>
            </a:pPr>
            <a:r>
              <a:rPr lang="cs-CZ" sz="1800" b="1" dirty="0">
                <a:solidFill>
                  <a:srgbClr val="005A75"/>
                </a:solidFill>
              </a:rPr>
              <a:t>Detašovaná pracoviště KMB – spolupráce s obcemi ve správním obvodu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tabLst/>
              <a:defRPr/>
            </a:pPr>
            <a:endParaRPr lang="cs-CZ" sz="1800" b="1" dirty="0">
              <a:solidFill>
                <a:srgbClr val="005A75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tabLst/>
              <a:defRPr/>
            </a:pP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887228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79;p17">
            <a:extLst>
              <a:ext uri="{FF2B5EF4-FFF2-40B4-BE49-F238E27FC236}">
                <a16:creationId xmlns:a16="http://schemas.microsoft.com/office/drawing/2014/main" id="{5498A8DD-3B05-F583-2083-207B5BC09926}"/>
              </a:ext>
            </a:extLst>
          </p:cNvPr>
          <p:cNvSpPr/>
          <p:nvPr/>
        </p:nvSpPr>
        <p:spPr>
          <a:xfrm>
            <a:off x="0" y="6120519"/>
            <a:ext cx="12192000" cy="737614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8" name="Google Shape;37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17"/>
          <p:cNvSpPr txBox="1"/>
          <p:nvPr/>
        </p:nvSpPr>
        <p:spPr>
          <a:xfrm>
            <a:off x="369265" y="400702"/>
            <a:ext cx="820171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cs-CZ" sz="28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Systémová koordinace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12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389;p17">
            <a:extLst>
              <a:ext uri="{FF2B5EF4-FFF2-40B4-BE49-F238E27FC236}">
                <a16:creationId xmlns:a16="http://schemas.microsoft.com/office/drawing/2014/main" id="{58EB9F17-2CA1-F0CB-0D17-ADCBA6CFD6F6}"/>
              </a:ext>
            </a:extLst>
          </p:cNvPr>
          <p:cNvSpPr txBox="1"/>
          <p:nvPr/>
        </p:nvSpPr>
        <p:spPr>
          <a:xfrm>
            <a:off x="494623" y="1090593"/>
            <a:ext cx="9327434" cy="6462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1800" b="1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Times New Roman"/>
              </a:rPr>
              <a:t>Jak si nastavit komunikaci s jednotlivými poskytovateli?</a:t>
            </a:r>
          </a:p>
          <a:p>
            <a:pPr defTabSz="914400">
              <a:lnSpc>
                <a:spcPct val="100000"/>
              </a:lnSpc>
              <a:tabLst>
                <a:tab pos="0" algn="l"/>
              </a:tabLst>
            </a:pPr>
            <a:r>
              <a:rPr lang="cs-CZ" sz="1800" b="1" u="none" strike="noStrike" dirty="0">
                <a:solidFill>
                  <a:srgbClr val="003458"/>
                </a:solidFill>
                <a:effectLst/>
                <a:uFillTx/>
                <a:latin typeface="Arial"/>
                <a:ea typeface="Times New Roman"/>
              </a:rPr>
              <a:t>Individuální metodicko-koordinační setkání KMB – poskytovatel bydlení</a:t>
            </a:r>
            <a:endParaRPr lang="cs-CZ" sz="1800" b="0" u="none" strike="noStrike" dirty="0">
              <a:solidFill>
                <a:srgbClr val="000000"/>
              </a:solidFill>
              <a:effectLst/>
              <a:uFillTx/>
              <a:latin typeface="Arial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B785941D-1B5B-06EF-69FA-3B88C14B698D}"/>
              </a:ext>
            </a:extLst>
          </p:cNvPr>
          <p:cNvSpPr txBox="1"/>
          <p:nvPr/>
        </p:nvSpPr>
        <p:spPr>
          <a:xfrm>
            <a:off x="494623" y="1974172"/>
            <a:ext cx="8884327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16000" indent="-216000" defTabSz="914400">
              <a:lnSpc>
                <a:spcPct val="100000"/>
              </a:lnSpc>
              <a:spcBef>
                <a:spcPts val="317"/>
              </a:spcBef>
              <a:spcAft>
                <a:spcPts val="3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dirty="0">
                <a:solidFill>
                  <a:srgbClr val="003458"/>
                </a:solidFill>
              </a:rPr>
              <a:t>prioritizace CS, zkušenosti a možnosti poskytovatele, výhled do budoucna</a:t>
            </a:r>
          </a:p>
          <a:p>
            <a:pPr marL="216000" indent="-216000" defTabSz="914400">
              <a:lnSpc>
                <a:spcPct val="100000"/>
              </a:lnSpc>
              <a:spcBef>
                <a:spcPts val="317"/>
              </a:spcBef>
              <a:spcAft>
                <a:spcPts val="3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dirty="0">
                <a:solidFill>
                  <a:srgbClr val="003458"/>
                </a:solidFill>
              </a:rPr>
              <a:t>konkretizace územní působnosti</a:t>
            </a:r>
          </a:p>
          <a:p>
            <a:pPr marL="216000" indent="-216000" defTabSz="914400">
              <a:lnSpc>
                <a:spcPct val="100000"/>
              </a:lnSpc>
              <a:spcBef>
                <a:spcPts val="317"/>
              </a:spcBef>
              <a:spcAft>
                <a:spcPts val="3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dirty="0">
                <a:solidFill>
                  <a:srgbClr val="003458"/>
                </a:solidFill>
              </a:rPr>
              <a:t>kapacita poskytovatele (stav, odhad, plán)</a:t>
            </a:r>
          </a:p>
          <a:p>
            <a:pPr marL="216000" indent="-216000" defTabSz="914400">
              <a:lnSpc>
                <a:spcPct val="100000"/>
              </a:lnSpc>
              <a:spcBef>
                <a:spcPts val="317"/>
              </a:spcBef>
              <a:spcAft>
                <a:spcPts val="3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dirty="0">
                <a:solidFill>
                  <a:srgbClr val="003458"/>
                </a:solidFill>
              </a:rPr>
              <a:t>kontakty podle agendy</a:t>
            </a:r>
          </a:p>
          <a:p>
            <a:pPr marL="216000" indent="-216000" defTabSz="914400">
              <a:lnSpc>
                <a:spcPct val="100000"/>
              </a:lnSpc>
              <a:spcBef>
                <a:spcPts val="317"/>
              </a:spcBef>
              <a:spcAft>
                <a:spcPts val="3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dirty="0">
                <a:solidFill>
                  <a:srgbClr val="003458"/>
                </a:solidFill>
              </a:rPr>
              <a:t>typ bytového fondu – stav a výhled: typ a specifika vlastníků, podrobnosti o lokalitách a sousedství, odhad doby, za kterou bývá byt připravený k nastěhování, specifika bytů (s ohledem na specifické potřeby)</a:t>
            </a:r>
          </a:p>
          <a:p>
            <a:pPr marL="216000" indent="-216000" defTabSz="914400">
              <a:lnSpc>
                <a:spcPct val="100000"/>
              </a:lnSpc>
              <a:spcBef>
                <a:spcPts val="317"/>
              </a:spcBef>
              <a:spcAft>
                <a:spcPts val="3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dirty="0">
                <a:solidFill>
                  <a:srgbClr val="003458"/>
                </a:solidFill>
              </a:rPr>
              <a:t>další poskytované služby</a:t>
            </a:r>
          </a:p>
          <a:p>
            <a:pPr marL="216000" indent="-216000" defTabSz="914400">
              <a:lnSpc>
                <a:spcPct val="100000"/>
              </a:lnSpc>
              <a:spcBef>
                <a:spcPts val="317"/>
              </a:spcBef>
              <a:spcAft>
                <a:spcPts val="3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dirty="0">
                <a:solidFill>
                  <a:srgbClr val="003458"/>
                </a:solidFill>
              </a:rPr>
              <a:t>prioritizace spolupráce konkrétních poskytovatelů asistence – bydlení  s ručením </a:t>
            </a:r>
          </a:p>
          <a:p>
            <a:pPr marL="216000" indent="-216000" defTabSz="914400">
              <a:lnSpc>
                <a:spcPct val="100000"/>
              </a:lnSpc>
              <a:spcBef>
                <a:spcPts val="317"/>
              </a:spcBef>
              <a:spcAft>
                <a:spcPts val="3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dirty="0">
                <a:solidFill>
                  <a:srgbClr val="003458"/>
                </a:solidFill>
              </a:rPr>
              <a:t>nastavení spolupráce při propojování potřebného s poskytovatelem</a:t>
            </a:r>
          </a:p>
          <a:p>
            <a:pPr marL="216000" indent="-216000" defTabSz="914400">
              <a:lnSpc>
                <a:spcPct val="100000"/>
              </a:lnSpc>
              <a:spcBef>
                <a:spcPts val="317"/>
              </a:spcBef>
              <a:spcAft>
                <a:spcPts val="317"/>
              </a:spcAft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cs-CZ" sz="1600" dirty="0">
                <a:solidFill>
                  <a:srgbClr val="003458"/>
                </a:solidFill>
              </a:rPr>
              <a:t>oboustranná komunikace, plánování</a:t>
            </a:r>
          </a:p>
        </p:txBody>
      </p:sp>
    </p:spTree>
    <p:extLst>
      <p:ext uri="{BB962C8B-B14F-4D97-AF65-F5344CB8AC3E}">
        <p14:creationId xmlns:p14="http://schemas.microsoft.com/office/powerpoint/2010/main" val="3767154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79;p17">
            <a:extLst>
              <a:ext uri="{FF2B5EF4-FFF2-40B4-BE49-F238E27FC236}">
                <a16:creationId xmlns:a16="http://schemas.microsoft.com/office/drawing/2014/main" id="{5498A8DD-3B05-F583-2083-207B5BC09926}"/>
              </a:ext>
            </a:extLst>
          </p:cNvPr>
          <p:cNvSpPr/>
          <p:nvPr/>
        </p:nvSpPr>
        <p:spPr>
          <a:xfrm>
            <a:off x="0" y="6120519"/>
            <a:ext cx="12192000" cy="737614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8" name="Google Shape;37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17"/>
          <p:cNvSpPr txBox="1"/>
          <p:nvPr/>
        </p:nvSpPr>
        <p:spPr>
          <a:xfrm>
            <a:off x="356400" y="422626"/>
            <a:ext cx="8201712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cs-CZ" sz="28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Jak si dobře naplánovat rozdělení činností, úkolů plynoucí z agendy KMB?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13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389;p17">
            <a:extLst>
              <a:ext uri="{FF2B5EF4-FFF2-40B4-BE49-F238E27FC236}">
                <a16:creationId xmlns:a16="http://schemas.microsoft.com/office/drawing/2014/main" id="{58EB9F17-2CA1-F0CB-0D17-ADCBA6CFD6F6}"/>
              </a:ext>
            </a:extLst>
          </p:cNvPr>
          <p:cNvSpPr txBox="1"/>
          <p:nvPr/>
        </p:nvSpPr>
        <p:spPr>
          <a:xfrm>
            <a:off x="365482" y="1420255"/>
            <a:ext cx="9327434" cy="507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tabLst/>
              <a:defRPr/>
            </a:pPr>
            <a:r>
              <a:rPr lang="cs-CZ" sz="1800" b="1" dirty="0">
                <a:solidFill>
                  <a:srgbClr val="005A75"/>
                </a:solidFill>
              </a:rPr>
              <a:t>Pracovní mapa KMB</a:t>
            </a: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D8483557-1861-A57C-F453-2650F3AF289D}"/>
              </a:ext>
            </a:extLst>
          </p:cNvPr>
          <p:cNvSpPr txBox="1"/>
          <p:nvPr/>
        </p:nvSpPr>
        <p:spPr>
          <a:xfrm>
            <a:off x="0" y="2064327"/>
            <a:ext cx="9785743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sz="1600" dirty="0">
                <a:solidFill>
                  <a:srgbClr val="003458"/>
                </a:solidFill>
              </a:rPr>
              <a:t>Jejím cílem je pomoci vedoucímu, popř. tajemníkovi představit si rozsah činností plynoucích ze zákona KMB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cs-CZ" sz="1600" dirty="0">
                <a:solidFill>
                  <a:srgbClr val="003458"/>
                </a:solidFill>
              </a:rPr>
              <a:t>Slouží jako pracovní materiál pro uchopení nové agendy všem zapojeným pracovníkům a také jako podklad pro VŘ či pracovní náplně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lang="cs-CZ" sz="1600" dirty="0">
                <a:solidFill>
                  <a:srgbClr val="003458"/>
                </a:solidFill>
              </a:rPr>
              <a:t>Vyplnění zabere cca 2 hodiny času 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endParaRPr lang="cs-CZ" sz="1600" dirty="0">
              <a:solidFill>
                <a:srgbClr val="003458"/>
              </a:solidFill>
            </a:endParaRPr>
          </a:p>
          <a:p>
            <a:pPr marL="457200"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r>
              <a:rPr lang="cs-CZ" sz="1600" i="1" dirty="0">
                <a:solidFill>
                  <a:srgbClr val="003458"/>
                </a:solidFill>
              </a:rPr>
              <a:t>Práce s tabulkou: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600" b="0" i="0" u="none" strike="noStrike" kern="0" cap="none" spc="0" normalizeH="0" baseline="0" noProof="0" dirty="0">
                <a:ln>
                  <a:noFill/>
                </a:ln>
                <a:solidFill>
                  <a:srgbClr val="003458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Je </a:t>
            </a:r>
            <a:r>
              <a:rPr lang="cs-CZ" sz="1600" dirty="0">
                <a:solidFill>
                  <a:srgbClr val="003458"/>
                </a:solidFill>
              </a:rPr>
              <a:t>rozdělena na klíčové oblasti práce, které jsou nezbytné zajistit pro efektivní fungování KMB – nedoporučuje se tak žádný list tabulky vynechávat.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600" b="0" i="0" u="none" strike="noStrike" kern="0" cap="none" spc="0" normalizeH="0" baseline="0" noProof="0" dirty="0">
                <a:ln>
                  <a:noFill/>
                </a:ln>
                <a:solidFill>
                  <a:srgbClr val="003458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Je </a:t>
            </a:r>
            <a:r>
              <a:rPr kumimoji="0" lang="cs-CZ" sz="1600" b="0" i="0" u="none" strike="noStrike" kern="0" cap="none" spc="0" normalizeH="0" baseline="0" noProof="0" dirty="0" err="1">
                <a:ln>
                  <a:noFill/>
                </a:ln>
                <a:solidFill>
                  <a:srgbClr val="003458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vh</a:t>
            </a:r>
            <a:r>
              <a:rPr lang="cs-CZ" sz="1600" dirty="0" err="1">
                <a:solidFill>
                  <a:srgbClr val="003458"/>
                </a:solidFill>
              </a:rPr>
              <a:t>odné</a:t>
            </a:r>
            <a:r>
              <a:rPr lang="cs-CZ" sz="1600" dirty="0">
                <a:solidFill>
                  <a:srgbClr val="003458"/>
                </a:solidFill>
              </a:rPr>
              <a:t> do tabulky doplňovat také možné další pracovníky obecního úřadu, kteří mohou být nápomocni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sz="1600" dirty="0">
                <a:solidFill>
                  <a:srgbClr val="003458"/>
                </a:solidFill>
              </a:rPr>
              <a:t>Tabulku lze filtrovat poté dle názvu pozic nebo konkrétních jmen</a:t>
            </a:r>
          </a:p>
          <a:p>
            <a:pPr marL="742950" lvl="1" indent="-285750">
              <a:buFont typeface="Arial" panose="020B0604020202020204" pitchFamily="34" charset="0"/>
              <a:buChar char="•"/>
              <a:defRPr/>
            </a:pPr>
            <a:r>
              <a:rPr kumimoji="0" lang="cs-CZ" sz="1600" b="0" i="0" u="none" strike="noStrike" kern="0" cap="none" spc="0" normalizeH="0" baseline="0" noProof="0" dirty="0">
                <a:ln>
                  <a:noFill/>
                </a:ln>
                <a:solidFill>
                  <a:srgbClr val="003458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Vzít v potaz, že KMB lze sloučit s poskytování BO obce v samostatné působnosti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cs-CZ" sz="1600" dirty="0">
              <a:solidFill>
                <a:srgbClr val="003458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cs-CZ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389813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A75"/>
        </a:solid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9"/>
          <p:cNvSpPr txBox="1">
            <a:spLocks noGrp="1"/>
          </p:cNvSpPr>
          <p:nvPr>
            <p:ph type="sldNum" idx="12"/>
          </p:nvPr>
        </p:nvSpPr>
        <p:spPr>
          <a:xfrm>
            <a:off x="1281003" y="6341457"/>
            <a:ext cx="345567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14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Google Shape;22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1" name="Google Shape;221;p9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2" name="Google Shape;222;p9"/>
          <p:cNvSpPr txBox="1"/>
          <p:nvPr/>
        </p:nvSpPr>
        <p:spPr>
          <a:xfrm>
            <a:off x="1256262" y="6212390"/>
            <a:ext cx="520151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3" name="Google Shape;223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9"/>
          <p:cNvSpPr txBox="1"/>
          <p:nvPr/>
        </p:nvSpPr>
        <p:spPr>
          <a:xfrm>
            <a:off x="2312802" y="2347062"/>
            <a:ext cx="6529758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r>
              <a:rPr kumimoji="0" lang="cs-CZ" sz="4800" b="1" i="0" u="none" strike="noStrike" kern="0" cap="none" spc="0" normalizeH="0" baseline="0" noProof="0" dirty="0">
                <a:ln>
                  <a:noFill/>
                </a:ln>
                <a:solidFill>
                  <a:srgbClr val="EFE4D5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PRAKTICKÉ RADY PRO SPUŠTĚNÍ KMB</a:t>
            </a:r>
            <a:endParaRPr kumimoji="0" lang="cs-CZ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1" name="Google Shape;231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9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167;p6">
            <a:extLst>
              <a:ext uri="{FF2B5EF4-FFF2-40B4-BE49-F238E27FC236}">
                <a16:creationId xmlns:a16="http://schemas.microsoft.com/office/drawing/2014/main" id="{5A01802C-C428-0598-2853-346D49E8DB5D}"/>
              </a:ext>
            </a:extLst>
          </p:cNvPr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66610" y="2559800"/>
            <a:ext cx="1309803" cy="96716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6900966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61" name="Google Shape;161;p6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2" name="Google Shape;162;p6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" name="Google Shape;16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6"/>
          <p:cNvSpPr txBox="1"/>
          <p:nvPr/>
        </p:nvSpPr>
        <p:spPr>
          <a:xfrm>
            <a:off x="1189173" y="6343246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15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6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5D641578-3D46-A5CF-15DA-91D893097F45}"/>
              </a:ext>
            </a:extLst>
          </p:cNvPr>
          <p:cNvSpPr txBox="1"/>
          <p:nvPr/>
        </p:nvSpPr>
        <p:spPr>
          <a:xfrm>
            <a:off x="356396" y="1022056"/>
            <a:ext cx="11596118" cy="36009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BR" sz="2400" b="1" dirty="0">
                <a:solidFill>
                  <a:srgbClr val="005A75"/>
                </a:solidFill>
              </a:rPr>
              <a:t>PŘÍPRAVNÁ FÁZE do 31.12. 2025</a:t>
            </a:r>
            <a:endParaRPr lang="cs-CZ" sz="2400" b="1" dirty="0">
              <a:solidFill>
                <a:srgbClr val="005A7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b="1" dirty="0">
              <a:solidFill>
                <a:srgbClr val="005A7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2400" b="1" dirty="0">
                <a:solidFill>
                  <a:srgbClr val="005A75"/>
                </a:solidFill>
              </a:rPr>
              <a:t>ZAHÁJENÍ ČINNOSTI 1.1.–30.6. 2026</a:t>
            </a:r>
            <a:r>
              <a:rPr lang="cs-CZ" sz="2400" b="1" dirty="0">
                <a:solidFill>
                  <a:srgbClr val="005A75"/>
                </a:solidFill>
              </a:rPr>
              <a:t> = hlavní účinnost ZPB od 1.1.2026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b="1" dirty="0">
              <a:solidFill>
                <a:srgbClr val="005A7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2400" b="1" dirty="0">
                <a:solidFill>
                  <a:srgbClr val="005A75"/>
                </a:solidFill>
              </a:rPr>
              <a:t>ROZŠÍŘENÍ ČINNOSTI 1.7.2026 = účinnost části třetí ZPN – poskytování podpůrných opatření a s tím související činnosti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b="1" dirty="0">
              <a:solidFill>
                <a:srgbClr val="005A75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s-CZ" sz="1800" b="1" dirty="0">
                <a:solidFill>
                  <a:srgbClr val="005A75"/>
                </a:solidFill>
              </a:rPr>
              <a:t>Dále viz </a:t>
            </a:r>
            <a:r>
              <a:rPr lang="cs-CZ" sz="1800" b="1" dirty="0" err="1">
                <a:solidFill>
                  <a:srgbClr val="005A75"/>
                </a:solidFill>
              </a:rPr>
              <a:t>Krokovník</a:t>
            </a:r>
            <a:r>
              <a:rPr lang="cs-CZ" sz="1800" b="1" dirty="0">
                <a:solidFill>
                  <a:srgbClr val="005A75"/>
                </a:solidFill>
              </a:rPr>
              <a:t> ke KMB, dostupný již brzy na </a:t>
            </a:r>
            <a:r>
              <a:rPr lang="cs-CZ" sz="1800" b="1" dirty="0">
                <a:solidFill>
                  <a:srgbClr val="005A75"/>
                </a:solidFill>
                <a:hlinkClick r:id="rId6"/>
              </a:rPr>
              <a:t>www.mmr.gov.cz</a:t>
            </a:r>
            <a:r>
              <a:rPr lang="cs-CZ" sz="1800" b="1" dirty="0">
                <a:solidFill>
                  <a:srgbClr val="005A75"/>
                </a:solidFill>
              </a:rPr>
              <a:t> nebo na konferenci 24.9.2025 v Ústí nad Labem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cs-CZ" sz="2400" b="0" u="none" strike="noStrike" baseline="0" dirty="0">
              <a:solidFill>
                <a:srgbClr val="00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635830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6"/>
          <p:cNvSpPr txBox="1"/>
          <p:nvPr/>
        </p:nvSpPr>
        <p:spPr>
          <a:xfrm>
            <a:off x="430824" y="360910"/>
            <a:ext cx="10839688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cs-CZ" sz="28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Kontaktní místo </a:t>
            </a:r>
            <a:r>
              <a:rPr lang="cs-CZ" sz="2800" b="1" dirty="0">
                <a:solidFill>
                  <a:srgbClr val="005A75"/>
                </a:solidFill>
              </a:rPr>
              <a:t>– </a:t>
            </a:r>
            <a:r>
              <a:rPr lang="pt-BR" sz="2800" b="1" dirty="0">
                <a:solidFill>
                  <a:srgbClr val="005A75"/>
                </a:solidFill>
              </a:rPr>
              <a:t>PŘÍPRAVNÁ FÁZE do 31.12. 2025</a:t>
            </a:r>
            <a:endParaRPr sz="2800" b="1" dirty="0">
              <a:solidFill>
                <a:srgbClr val="005A75"/>
              </a:solidFill>
            </a:endParaRPr>
          </a:p>
        </p:txBody>
      </p:sp>
      <p:cxnSp>
        <p:nvCxnSpPr>
          <p:cNvPr id="161" name="Google Shape;161;p6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2" name="Google Shape;162;p6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" name="Google Shape;16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6"/>
          <p:cNvSpPr txBox="1"/>
          <p:nvPr/>
        </p:nvSpPr>
        <p:spPr>
          <a:xfrm>
            <a:off x="1189173" y="6343246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16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6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5D641578-3D46-A5CF-15DA-91D893097F45}"/>
              </a:ext>
            </a:extLst>
          </p:cNvPr>
          <p:cNvSpPr txBox="1"/>
          <p:nvPr/>
        </p:nvSpPr>
        <p:spPr>
          <a:xfrm>
            <a:off x="356396" y="1022056"/>
            <a:ext cx="11596118" cy="47229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</a:rPr>
              <a:t>1. </a:t>
            </a:r>
            <a:r>
              <a:rPr lang="cs-CZ" sz="1600" b="1" dirty="0">
                <a:solidFill>
                  <a:srgbClr val="003458"/>
                </a:solidFill>
              </a:rPr>
              <a:t>Rozhodnutí o zařazení agendy ZPB do struktury OÚ. </a:t>
            </a:r>
            <a:r>
              <a:rPr lang="cs-CZ" sz="1600" dirty="0">
                <a:solidFill>
                  <a:srgbClr val="003458"/>
                </a:solidFill>
              </a:rPr>
              <a:t>Rozhodnout se, zda vznikne nové oddělení na implementaci zákona, či bude agenda spadat pod již existující oddělení. </a:t>
            </a:r>
          </a:p>
          <a:p>
            <a:pPr>
              <a:lnSpc>
                <a:spcPct val="150000"/>
              </a:lnSpc>
            </a:pPr>
            <a:r>
              <a:rPr lang="cs-CZ" sz="1600" i="1" dirty="0">
                <a:solidFill>
                  <a:srgbClr val="003458"/>
                </a:solidFill>
              </a:rPr>
              <a:t>Dle svého organizačního řádu se může OÚ rozhodnout, pod které oddělení bude KMB spadat – nejčastěji očekáváme zařazení pod sociální či bytový odbor. </a:t>
            </a:r>
          </a:p>
          <a:p>
            <a:pPr>
              <a:lnSpc>
                <a:spcPts val="2799"/>
              </a:lnSpc>
            </a:pPr>
            <a:r>
              <a:rPr lang="cs-CZ" sz="1600" dirty="0">
                <a:solidFill>
                  <a:srgbClr val="003458"/>
                </a:solidFill>
              </a:rPr>
              <a:t>	i. </a:t>
            </a:r>
            <a:r>
              <a:rPr lang="cs-CZ" sz="1600" dirty="0">
                <a:solidFill>
                  <a:srgbClr val="003458"/>
                </a:solidFill>
                <a:sym typeface="Montserrat"/>
              </a:rPr>
              <a:t>Je důležité zohlednit, zda se obec plánuje pustit také do realizace PO v bydlení či asistence. Záleží významně také 	na velikosti města a úvazcích naplánovaných dle RIA. </a:t>
            </a:r>
          </a:p>
          <a:p>
            <a:pPr>
              <a:lnSpc>
                <a:spcPts val="2799"/>
              </a:lnSpc>
            </a:pPr>
            <a:endParaRPr lang="cs-CZ" sz="1600" dirty="0">
              <a:solidFill>
                <a:srgbClr val="003458"/>
              </a:solidFill>
              <a:sym typeface="Montserrat"/>
            </a:endParaRPr>
          </a:p>
          <a:p>
            <a:pPr>
              <a:lnSpc>
                <a:spcPts val="2799"/>
              </a:lnSpc>
            </a:pPr>
            <a:r>
              <a:rPr lang="cs-CZ" sz="1600" b="1" dirty="0">
                <a:solidFill>
                  <a:srgbClr val="003458"/>
                </a:solidFill>
                <a:sym typeface="Montserrat"/>
              </a:rPr>
              <a:t>Možné varianty: </a:t>
            </a: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  <a:sym typeface="Montserrat"/>
              </a:rPr>
              <a:t>A. </a:t>
            </a:r>
            <a:r>
              <a:rPr lang="cs-CZ" sz="1600" b="1" dirty="0">
                <a:solidFill>
                  <a:srgbClr val="003458"/>
                </a:solidFill>
                <a:sym typeface="Montserrat"/>
              </a:rPr>
              <a:t>Nové oddělení sociálního odboru </a:t>
            </a:r>
            <a:r>
              <a:rPr lang="cs-CZ" sz="1600" dirty="0">
                <a:solidFill>
                  <a:srgbClr val="003458"/>
                </a:solidFill>
                <a:sym typeface="Montserrat"/>
              </a:rPr>
              <a:t>- „vhodné zkombinovat s dalším pracovníkem asistence“</a:t>
            </a: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  <a:sym typeface="Montserrat"/>
              </a:rPr>
              <a:t>B. </a:t>
            </a:r>
            <a:r>
              <a:rPr lang="cs-CZ" sz="1600" b="1" dirty="0">
                <a:solidFill>
                  <a:srgbClr val="003458"/>
                </a:solidFill>
                <a:sym typeface="Montserrat"/>
              </a:rPr>
              <a:t>Nový odbor města </a:t>
            </a:r>
            <a:r>
              <a:rPr lang="cs-CZ" sz="1600" dirty="0">
                <a:solidFill>
                  <a:srgbClr val="003458"/>
                </a:solidFill>
                <a:sym typeface="Montserrat"/>
              </a:rPr>
              <a:t>- „vhodné při kombinaci s dalšími měkkými projekty ve městě“</a:t>
            </a: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  <a:sym typeface="Montserrat"/>
              </a:rPr>
              <a:t>C. </a:t>
            </a:r>
            <a:r>
              <a:rPr lang="cs-CZ" sz="1600" b="1" dirty="0">
                <a:solidFill>
                  <a:srgbClr val="003458"/>
                </a:solidFill>
                <a:sym typeface="Montserrat"/>
              </a:rPr>
              <a:t>Začlenění do stávající struktury úřadu s novými úvazky </a:t>
            </a:r>
            <a:r>
              <a:rPr lang="cs-CZ" sz="1600" dirty="0">
                <a:solidFill>
                  <a:srgbClr val="003458"/>
                </a:solidFill>
                <a:sym typeface="Montserrat"/>
              </a:rPr>
              <a:t>- „nové posily do oddělení sociálního začleňování“</a:t>
            </a:r>
          </a:p>
          <a:p>
            <a:pPr>
              <a:lnSpc>
                <a:spcPct val="150000"/>
              </a:lnSpc>
            </a:pPr>
            <a:endParaRPr lang="cs-CZ" sz="1600" i="1" dirty="0">
              <a:solidFill>
                <a:srgbClr val="003458"/>
              </a:solidFill>
            </a:endParaRPr>
          </a:p>
          <a:p>
            <a:pPr>
              <a:lnSpc>
                <a:spcPct val="150000"/>
              </a:lnSpc>
            </a:pPr>
            <a:endParaRPr lang="cs-CZ" sz="500" i="1" dirty="0">
              <a:solidFill>
                <a:srgbClr val="00345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1728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6"/>
          <p:cNvSpPr txBox="1"/>
          <p:nvPr/>
        </p:nvSpPr>
        <p:spPr>
          <a:xfrm>
            <a:off x="356395" y="368000"/>
            <a:ext cx="10871585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cs-CZ" sz="28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Kontaktní místo – </a:t>
            </a:r>
            <a:r>
              <a:rPr lang="pt-BR" sz="2800" b="1" dirty="0">
                <a:solidFill>
                  <a:srgbClr val="005A75"/>
                </a:solidFill>
              </a:rPr>
              <a:t>PŘÍPRAVNÁ FÁZE do 31.12. 2025</a:t>
            </a:r>
            <a:endParaRPr sz="2800" b="1" dirty="0">
              <a:solidFill>
                <a:srgbClr val="005A75"/>
              </a:solidFill>
            </a:endParaRPr>
          </a:p>
        </p:txBody>
      </p:sp>
      <p:cxnSp>
        <p:nvCxnSpPr>
          <p:cNvPr id="161" name="Google Shape;161;p6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2" name="Google Shape;162;p6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" name="Google Shape;16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6"/>
          <p:cNvSpPr txBox="1"/>
          <p:nvPr/>
        </p:nvSpPr>
        <p:spPr>
          <a:xfrm>
            <a:off x="1189173" y="6343246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17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6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5D641578-3D46-A5CF-15DA-91D893097F45}"/>
              </a:ext>
            </a:extLst>
          </p:cNvPr>
          <p:cNvSpPr txBox="1"/>
          <p:nvPr/>
        </p:nvSpPr>
        <p:spPr>
          <a:xfrm>
            <a:off x="356396" y="895045"/>
            <a:ext cx="11596118" cy="31167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</a:rPr>
              <a:t>2. </a:t>
            </a:r>
            <a:r>
              <a:rPr lang="cs-CZ" sz="1600" b="1" dirty="0">
                <a:solidFill>
                  <a:srgbClr val="003458"/>
                </a:solidFill>
              </a:rPr>
              <a:t>Seznámení vedení příslušného odboru s činností dle ZPB </a:t>
            </a:r>
            <a:r>
              <a:rPr lang="cs-CZ" sz="1600" i="1" dirty="0">
                <a:solidFill>
                  <a:srgbClr val="003458"/>
                </a:solidFill>
              </a:rPr>
              <a:t>(metodické materiály pro KMB, obecná metodika k systému zákona o podpoře bydlení; krajské semináře s MMR a MPSV, vzdělávání pro pracovníky KMB připravované MMR)</a:t>
            </a:r>
          </a:p>
          <a:p>
            <a:pPr>
              <a:lnSpc>
                <a:spcPct val="150000"/>
              </a:lnSpc>
            </a:pPr>
            <a:endParaRPr lang="cs-CZ" sz="500" dirty="0">
              <a:solidFill>
                <a:srgbClr val="003458"/>
              </a:solidFill>
            </a:endParaRP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</a:rPr>
              <a:t>3. </a:t>
            </a:r>
            <a:r>
              <a:rPr lang="cs-CZ" sz="1600" b="1" dirty="0">
                <a:solidFill>
                  <a:srgbClr val="003458"/>
                </a:solidFill>
              </a:rPr>
              <a:t>Zajištění potřebných personálních kapacit</a:t>
            </a: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</a:rPr>
              <a:t>A. Mapování personálních kapacit na OÚ</a:t>
            </a: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</a:rPr>
              <a:t>B. Rozhodnutí o kvalifikačních požadavcích – ze zákona povinná činnost KMB je šetření bytové situace, které musí provádět sociální pracovník OÚ, při zřizování KMB se tedy OÚ musí rozhodnout, zda bude KMB mít vlastního sociální</a:t>
            </a: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</a:rPr>
              <a:t>C. Vyhlášení potřebných výběrových řízení – ideálně září, říjen 2025</a:t>
            </a: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</a:rPr>
              <a:t>D. Rozdělení rolí v rámci OÚ, pokud agendu bude zastávat více zaměstnanců viz Pracovní mapa</a:t>
            </a:r>
          </a:p>
        </p:txBody>
      </p:sp>
    </p:spTree>
    <p:extLst>
      <p:ext uri="{BB962C8B-B14F-4D97-AF65-F5344CB8AC3E}">
        <p14:creationId xmlns:p14="http://schemas.microsoft.com/office/powerpoint/2010/main" val="23809040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6"/>
          <p:cNvSpPr txBox="1"/>
          <p:nvPr/>
        </p:nvSpPr>
        <p:spPr>
          <a:xfrm>
            <a:off x="356396" y="368000"/>
            <a:ext cx="11479208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cs-CZ" sz="28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Kontaktní místo – </a:t>
            </a:r>
            <a:r>
              <a:rPr lang="pt-BR" sz="2800" b="1" dirty="0">
                <a:solidFill>
                  <a:srgbClr val="005A75"/>
                </a:solidFill>
              </a:rPr>
              <a:t>PŘÍPRAVNÁ FÁZE do 31.12. 2025</a:t>
            </a:r>
            <a:endParaRPr sz="2800" b="1" dirty="0">
              <a:solidFill>
                <a:srgbClr val="005A75"/>
              </a:solidFill>
            </a:endParaRPr>
          </a:p>
        </p:txBody>
      </p:sp>
      <p:cxnSp>
        <p:nvCxnSpPr>
          <p:cNvPr id="161" name="Google Shape;161;p6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2" name="Google Shape;162;p6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" name="Google Shape;16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6"/>
          <p:cNvSpPr txBox="1"/>
          <p:nvPr/>
        </p:nvSpPr>
        <p:spPr>
          <a:xfrm>
            <a:off x="1189173" y="6343246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18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6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5D641578-3D46-A5CF-15DA-91D893097F45}"/>
              </a:ext>
            </a:extLst>
          </p:cNvPr>
          <p:cNvSpPr txBox="1"/>
          <p:nvPr/>
        </p:nvSpPr>
        <p:spPr>
          <a:xfrm>
            <a:off x="356396" y="895045"/>
            <a:ext cx="11596118" cy="522566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1600" b="1" dirty="0">
                <a:solidFill>
                  <a:srgbClr val="003458"/>
                </a:solidFill>
              </a:rPr>
              <a:t>4. Organizačně technické zajištění</a:t>
            </a: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</a:rPr>
              <a:t>A. Mapování prostorových možností OÚ – zajištění kanceláří</a:t>
            </a: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</a:rPr>
              <a:t>B. Zajištění technického vybavení pro nové pracoviště</a:t>
            </a:r>
          </a:p>
          <a:p>
            <a:pPr>
              <a:lnSpc>
                <a:spcPct val="150000"/>
              </a:lnSpc>
            </a:pPr>
            <a:r>
              <a:rPr lang="pt-BR" sz="1600" dirty="0">
                <a:solidFill>
                  <a:srgbClr val="003458"/>
                </a:solidFill>
              </a:rPr>
              <a:t>C. Rozhodnutí o provozní době KMB</a:t>
            </a:r>
            <a:endParaRPr lang="cs-CZ" sz="1600" dirty="0">
              <a:solidFill>
                <a:srgbClr val="003458"/>
              </a:solidFill>
            </a:endParaRPr>
          </a:p>
          <a:p>
            <a:pPr>
              <a:lnSpc>
                <a:spcPct val="150000"/>
              </a:lnSpc>
            </a:pPr>
            <a:endParaRPr lang="cs-CZ" sz="500" dirty="0">
              <a:solidFill>
                <a:srgbClr val="003458"/>
              </a:solidFill>
            </a:endParaRPr>
          </a:p>
          <a:p>
            <a:pPr>
              <a:lnSpc>
                <a:spcPct val="150000"/>
              </a:lnSpc>
            </a:pPr>
            <a:r>
              <a:rPr lang="cs-CZ" sz="1600" b="1" dirty="0">
                <a:solidFill>
                  <a:srgbClr val="003458"/>
                </a:solidFill>
              </a:rPr>
              <a:t>5. Seznámení všech zaměstnanců oddělení s činností dle ZPB </a:t>
            </a:r>
            <a:r>
              <a:rPr lang="cs-CZ" sz="1600" dirty="0">
                <a:solidFill>
                  <a:srgbClr val="003458"/>
                </a:solidFill>
              </a:rPr>
              <a:t>(pokračuje i v dalším období)</a:t>
            </a: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</a:rPr>
              <a:t>C. Absolvování online vzdělávání - bude připraveno v průběhu podzimu </a:t>
            </a:r>
          </a:p>
          <a:p>
            <a:pPr>
              <a:lnSpc>
                <a:spcPct val="150000"/>
              </a:lnSpc>
            </a:pPr>
            <a:endParaRPr lang="cs-CZ" sz="500" dirty="0">
              <a:solidFill>
                <a:srgbClr val="003458"/>
              </a:solidFill>
            </a:endParaRPr>
          </a:p>
          <a:p>
            <a:pPr>
              <a:lnSpc>
                <a:spcPct val="150000"/>
              </a:lnSpc>
            </a:pPr>
            <a:r>
              <a:rPr lang="cs-CZ" sz="1600" b="1" dirty="0">
                <a:solidFill>
                  <a:srgbClr val="003458"/>
                </a:solidFill>
              </a:rPr>
              <a:t>6. Seznámení s informačním systémem Evidence podpory bydlení (EPB) </a:t>
            </a:r>
            <a:r>
              <a:rPr lang="cs-CZ" sz="1600" dirty="0">
                <a:solidFill>
                  <a:srgbClr val="003458"/>
                </a:solidFill>
              </a:rPr>
              <a:t>a příprava na práci v novém systému od 1. 1.</a:t>
            </a: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</a:rPr>
              <a:t>A. Komunikace s IT oddělením OÚ ohledně zázemí pro EPB (EPB funguje v prohlížeči Google Chrome)</a:t>
            </a: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</a:rPr>
              <a:t>B. Získání přihlašovacích údajů do vzdělávací platformy pro proškolení (nutné zaslat MMR identifikační údaje pracovníků) </a:t>
            </a: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</a:rPr>
              <a:t>C. Zajištění JIP-KAAS pracovníkům pro přihlášení do EPB</a:t>
            </a: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</a:rPr>
              <a:t>	i. Přihlásit se prostřednictvím JIP-KAAS do EPB vyzkoušet přístup u všech zaměstnanců pracujících v EPB</a:t>
            </a: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</a:rPr>
              <a:t>D. Proškolení zaměstnanců v EPB prostřednictvím školení poskytovaného MMR </a:t>
            </a:r>
          </a:p>
          <a:p>
            <a:pPr>
              <a:lnSpc>
                <a:spcPct val="150000"/>
              </a:lnSpc>
            </a:pPr>
            <a:r>
              <a:rPr lang="cs-CZ" sz="1600" dirty="0">
                <a:solidFill>
                  <a:srgbClr val="003458"/>
                </a:solidFill>
              </a:rPr>
              <a:t>E. Nastavení vnitřních procesů ohledně kontaktování helpdesku EPB </a:t>
            </a:r>
          </a:p>
        </p:txBody>
      </p:sp>
    </p:spTree>
    <p:extLst>
      <p:ext uri="{BB962C8B-B14F-4D97-AF65-F5344CB8AC3E}">
        <p14:creationId xmlns:p14="http://schemas.microsoft.com/office/powerpoint/2010/main" val="269268786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6"/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60" name="Google Shape;160;p6"/>
          <p:cNvSpPr txBox="1"/>
          <p:nvPr/>
        </p:nvSpPr>
        <p:spPr>
          <a:xfrm>
            <a:off x="356395" y="368000"/>
            <a:ext cx="10627037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cs-CZ" sz="28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Kontaktní místo – </a:t>
            </a:r>
            <a:r>
              <a:rPr lang="pt-BR" sz="2800" b="1" dirty="0">
                <a:solidFill>
                  <a:srgbClr val="005A75"/>
                </a:solidFill>
              </a:rPr>
              <a:t>PŘÍPRAVNÁ FÁZE do 31.12. 2025</a:t>
            </a:r>
            <a:endParaRPr sz="2800" b="1" dirty="0">
              <a:solidFill>
                <a:srgbClr val="005A75"/>
              </a:solidFill>
            </a:endParaRPr>
          </a:p>
        </p:txBody>
      </p:sp>
      <p:cxnSp>
        <p:nvCxnSpPr>
          <p:cNvPr id="161" name="Google Shape;161;p6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62" name="Google Shape;162;p6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3" name="Google Shape;16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6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6"/>
          <p:cNvSpPr txBox="1"/>
          <p:nvPr/>
        </p:nvSpPr>
        <p:spPr>
          <a:xfrm>
            <a:off x="1189173" y="6343246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19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66" name="Google Shape;166;p6" descr="Obsah obrázku text, Písmo, Grafika, symbol&#10;&#10;Popis byl vytvořen automaticky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ovéPole 4">
            <a:extLst>
              <a:ext uri="{FF2B5EF4-FFF2-40B4-BE49-F238E27FC236}">
                <a16:creationId xmlns:a16="http://schemas.microsoft.com/office/drawing/2014/main" id="{5D641578-3D46-A5CF-15DA-91D893097F45}"/>
              </a:ext>
            </a:extLst>
          </p:cNvPr>
          <p:cNvSpPr txBox="1"/>
          <p:nvPr/>
        </p:nvSpPr>
        <p:spPr>
          <a:xfrm>
            <a:off x="356396" y="1022056"/>
            <a:ext cx="11596118" cy="42505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1800" b="1" dirty="0">
                <a:solidFill>
                  <a:srgbClr val="003458"/>
                </a:solidFill>
              </a:rPr>
              <a:t>7. Zahájení koordinační role KMB </a:t>
            </a:r>
          </a:p>
          <a:p>
            <a:pPr>
              <a:lnSpc>
                <a:spcPct val="150000"/>
              </a:lnSpc>
            </a:pPr>
            <a:r>
              <a:rPr lang="cs-CZ" sz="1800" dirty="0">
                <a:solidFill>
                  <a:srgbClr val="003458"/>
                </a:solidFill>
              </a:rPr>
              <a:t>A. Síťování se v rámci relevantních odborů OÚ </a:t>
            </a:r>
          </a:p>
          <a:p>
            <a:pPr>
              <a:lnSpc>
                <a:spcPct val="150000"/>
              </a:lnSpc>
            </a:pPr>
            <a:r>
              <a:rPr lang="cs-CZ" sz="1800" dirty="0">
                <a:solidFill>
                  <a:srgbClr val="003458"/>
                </a:solidFill>
              </a:rPr>
              <a:t>B. Zmapování situace v obsluhovaném správním obvodu </a:t>
            </a:r>
          </a:p>
          <a:p>
            <a:pPr>
              <a:lnSpc>
                <a:spcPct val="150000"/>
              </a:lnSpc>
            </a:pPr>
            <a:r>
              <a:rPr lang="cs-CZ" sz="1800" dirty="0">
                <a:solidFill>
                  <a:srgbClr val="003458"/>
                </a:solidFill>
              </a:rPr>
              <a:t>	i. Seznámení se s nabízenými službami – služby, ze kterých budou na KMB přicházet osoby z cílové 	skupiny, a služby kam odkazovat osoby při poradenství </a:t>
            </a:r>
          </a:p>
          <a:p>
            <a:pPr>
              <a:lnSpc>
                <a:spcPct val="150000"/>
              </a:lnSpc>
            </a:pPr>
            <a:r>
              <a:rPr lang="cs-CZ" sz="1800" dirty="0">
                <a:solidFill>
                  <a:srgbClr val="003458"/>
                </a:solidFill>
              </a:rPr>
              <a:t>	</a:t>
            </a:r>
            <a:r>
              <a:rPr lang="cs-CZ" sz="1800" dirty="0" err="1">
                <a:solidFill>
                  <a:srgbClr val="003458"/>
                </a:solidFill>
              </a:rPr>
              <a:t>ii</a:t>
            </a:r>
            <a:r>
              <a:rPr lang="cs-CZ" sz="1800" dirty="0">
                <a:solidFill>
                  <a:srgbClr val="003458"/>
                </a:solidFill>
              </a:rPr>
              <a:t>. Seznámení se s kontextem bytové nouze </a:t>
            </a:r>
          </a:p>
          <a:p>
            <a:pPr>
              <a:lnSpc>
                <a:spcPct val="150000"/>
              </a:lnSpc>
            </a:pPr>
            <a:r>
              <a:rPr lang="cs-CZ" sz="1800" dirty="0">
                <a:solidFill>
                  <a:srgbClr val="003458"/>
                </a:solidFill>
              </a:rPr>
              <a:t>C. Zmapování možných poskytovatelů podpůrných opatření </a:t>
            </a:r>
          </a:p>
          <a:p>
            <a:pPr>
              <a:lnSpc>
                <a:spcPct val="150000"/>
              </a:lnSpc>
            </a:pPr>
            <a:r>
              <a:rPr lang="pt-BR" sz="1800" dirty="0">
                <a:solidFill>
                  <a:srgbClr val="003458"/>
                </a:solidFill>
              </a:rPr>
              <a:t>D. Informovat relevantní aktéry ve správním obvodu o vzniku KMB a o postupné účinnosti ZPB </a:t>
            </a:r>
          </a:p>
          <a:p>
            <a:pPr>
              <a:lnSpc>
                <a:spcPct val="150000"/>
              </a:lnSpc>
            </a:pPr>
            <a:endParaRPr lang="cs-CZ" sz="2000" b="0" i="0" u="none" strike="noStrike" baseline="0" dirty="0">
              <a:solidFill>
                <a:srgbClr val="000000"/>
              </a:solidFill>
              <a:latin typeface="Neues Grotesque"/>
            </a:endParaRPr>
          </a:p>
          <a:p>
            <a:pPr>
              <a:lnSpc>
                <a:spcPct val="150000"/>
              </a:lnSpc>
            </a:pPr>
            <a:endParaRPr lang="cs-CZ" sz="1800" b="0" u="none" strike="noStrike" baseline="0" dirty="0">
              <a:solidFill>
                <a:srgbClr val="000000"/>
              </a:solidFill>
              <a:latin typeface="Neues Grotesque Medium"/>
            </a:endParaRPr>
          </a:p>
        </p:txBody>
      </p:sp>
    </p:spTree>
    <p:extLst>
      <p:ext uri="{BB962C8B-B14F-4D97-AF65-F5344CB8AC3E}">
        <p14:creationId xmlns:p14="http://schemas.microsoft.com/office/powerpoint/2010/main" val="2457694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Google Shape;182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7"/>
          <p:cNvSpPr/>
          <p:nvPr/>
        </p:nvSpPr>
        <p:spPr>
          <a:xfrm>
            <a:off x="0" y="5866033"/>
            <a:ext cx="12192000" cy="991967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4" name="Google Shape;184;p7"/>
          <p:cNvSpPr txBox="1"/>
          <p:nvPr/>
        </p:nvSpPr>
        <p:spPr>
          <a:xfrm>
            <a:off x="316645" y="367912"/>
            <a:ext cx="820171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cs-CZ" sz="2800" b="1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Pilíře zákona o podpoře bydlení</a:t>
            </a:r>
            <a:endParaRPr sz="2800" b="1" i="0" u="none" strike="noStrike" cap="none" dirty="0">
              <a:solidFill>
                <a:srgbClr val="005A7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185" name="Google Shape;185;p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186" name="Google Shape;186;p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r>
              <a:rPr lang="cs-CZ"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Strana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87" name="Google Shape;187;p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7"/>
          <p:cNvSpPr txBox="1"/>
          <p:nvPr/>
        </p:nvSpPr>
        <p:spPr>
          <a:xfrm>
            <a:off x="1189173" y="6343246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</a:pPr>
            <a:fld id="{00000000-1234-1234-1234-123412341234}" type="slidenum">
              <a:rPr lang="cs-CZ" sz="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sz="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0" name="Google Shape;190;p7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7"/>
          <p:cNvSpPr txBox="1"/>
          <p:nvPr/>
        </p:nvSpPr>
        <p:spPr>
          <a:xfrm>
            <a:off x="980299" y="1017611"/>
            <a:ext cx="8600100" cy="8309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s-CZ" sz="1800" b="1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Kontaktní místa pro bydlení na obcích (KMB) 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5A7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Google Shape;192;p7"/>
          <p:cNvSpPr txBox="1"/>
          <p:nvPr/>
        </p:nvSpPr>
        <p:spPr>
          <a:xfrm>
            <a:off x="980298" y="1441107"/>
            <a:ext cx="8600100" cy="14772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5A75"/>
              </a:buClr>
              <a:buSzPts val="1400"/>
              <a:buFont typeface="Arial"/>
              <a:buChar char="•"/>
            </a:pPr>
            <a:r>
              <a:rPr lang="cs-CZ" sz="1500" b="0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Poradenství v bydlení, posouzení bytové situace a návrh podpory, kontrola a sběr dat.</a:t>
            </a: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5A75"/>
              </a:buClr>
              <a:buSzPts val="1400"/>
              <a:buFont typeface="Arial"/>
              <a:buChar char="•"/>
            </a:pPr>
            <a:r>
              <a:rPr lang="cs-CZ" sz="1500" b="0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Vzor – Velká Británie, v ČR již v cca 15 městech (Praha, Plzeň, Liberec, Most, Otrokovice, Brno, Písek, Ostrava).</a:t>
            </a: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5A75"/>
              </a:buClr>
              <a:buSzPts val="1400"/>
              <a:buFont typeface="Arial"/>
              <a:buChar char="•"/>
            </a:pPr>
            <a:r>
              <a:rPr lang="cs-CZ" sz="1500" dirty="0">
                <a:solidFill>
                  <a:srgbClr val="005A75"/>
                </a:solidFill>
              </a:rPr>
              <a:t>Ze zákona na 115 ORP, zbylá ORP mají možnost se zapojit dobrovolně</a:t>
            </a:r>
            <a:r>
              <a:rPr lang="cs-CZ" sz="1500" b="0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Google Shape;193;p7"/>
          <p:cNvSpPr txBox="1"/>
          <p:nvPr/>
        </p:nvSpPr>
        <p:spPr>
          <a:xfrm>
            <a:off x="983450" y="2871479"/>
            <a:ext cx="8600100" cy="757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s-CZ" sz="1800" b="1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Systém garancí pro soukromé majitele a kompenzací pro obce pronajímající</a:t>
            </a:r>
            <a:br>
              <a:rPr lang="cs-CZ" sz="1800" b="1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cs-CZ" sz="1800" b="1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byty v rámci obecního podporovaného bydlení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7"/>
          <p:cNvSpPr txBox="1"/>
          <p:nvPr/>
        </p:nvSpPr>
        <p:spPr>
          <a:xfrm>
            <a:off x="980298" y="3645945"/>
            <a:ext cx="8600100" cy="14542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5A75"/>
              </a:buClr>
              <a:buSzPts val="1400"/>
              <a:buFont typeface="Arial"/>
              <a:buChar char="•"/>
            </a:pPr>
            <a:r>
              <a:rPr lang="cs-CZ" sz="1500" b="0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Motivace zvýšit nabídku nájemních bytů na trhu, které budou dostupné ohroženým skupinám.</a:t>
            </a: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5A75"/>
              </a:buClr>
              <a:buSzPts val="1400"/>
              <a:buFont typeface="Arial"/>
              <a:buChar char="•"/>
            </a:pPr>
            <a:r>
              <a:rPr lang="cs-CZ" sz="1500" b="0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Kompenzace i pro obce za volitelné využití obecních bytů v systému.</a:t>
            </a: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5A75"/>
              </a:buClr>
              <a:buSzPts val="1400"/>
              <a:buFont typeface="Arial"/>
              <a:buChar char="•"/>
            </a:pPr>
            <a:r>
              <a:rPr lang="cs-CZ" sz="1500" b="0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Vzor – Belgie a Francie, v ČR např. Ostravsko, Most, Praha, Ústí nad Labem, Plzeň aj.</a:t>
            </a:r>
            <a:endParaRPr sz="15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 dirty="0">
              <a:solidFill>
                <a:srgbClr val="005A7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7"/>
          <p:cNvSpPr txBox="1"/>
          <p:nvPr/>
        </p:nvSpPr>
        <p:spPr>
          <a:xfrm>
            <a:off x="977059" y="4682465"/>
            <a:ext cx="8600100" cy="369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cs-CZ" sz="1800" b="1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Asistence v bydlení (podpora nájemníků v bytech)</a:t>
            </a:r>
            <a:endParaRPr sz="1800" b="1" i="0" u="none" strike="noStrike" cap="none" dirty="0">
              <a:solidFill>
                <a:srgbClr val="005A7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6" name="Google Shape;196;p7"/>
          <p:cNvSpPr txBox="1"/>
          <p:nvPr/>
        </p:nvSpPr>
        <p:spPr>
          <a:xfrm>
            <a:off x="983537" y="5064158"/>
            <a:ext cx="8600100" cy="4385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5A75"/>
              </a:buClr>
              <a:buSzPts val="1400"/>
              <a:buFont typeface="Arial"/>
              <a:buChar char="•"/>
            </a:pPr>
            <a:r>
              <a:rPr lang="cs-CZ" sz="1500" b="0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Nezbytná pro prevenci ztráty bydlení, minimalizaci rizik po majitele i sousedy</a:t>
            </a:r>
            <a:r>
              <a:rPr lang="cs-CZ" sz="1400" b="0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7" name="Google Shape;197;p7"/>
          <p:cNvSpPr txBox="1"/>
          <p:nvPr/>
        </p:nvSpPr>
        <p:spPr>
          <a:xfrm>
            <a:off x="413202" y="974403"/>
            <a:ext cx="627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cs-CZ" sz="2800" b="1" i="0" u="none" strike="noStrike" cap="none" dirty="0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 sz="14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8" name="Google Shape;198;p7"/>
          <p:cNvSpPr txBox="1"/>
          <p:nvPr/>
        </p:nvSpPr>
        <p:spPr>
          <a:xfrm>
            <a:off x="356450" y="2858456"/>
            <a:ext cx="627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cs-CZ" sz="2800" b="1" i="0" u="none" strike="noStrike" cap="none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Google Shape;199;p7"/>
          <p:cNvSpPr txBox="1"/>
          <p:nvPr/>
        </p:nvSpPr>
        <p:spPr>
          <a:xfrm>
            <a:off x="356388" y="4645927"/>
            <a:ext cx="627000" cy="523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cs-CZ" sz="2800" b="1" i="0" u="none" strike="noStrike" cap="none">
                <a:solidFill>
                  <a:srgbClr val="005A75"/>
                </a:solidFill>
                <a:latin typeface="Arial"/>
                <a:ea typeface="Arial"/>
                <a:cs typeface="Arial"/>
                <a:sym typeface="Arial"/>
              </a:rPr>
              <a:t>3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5A75"/>
        </a:solidFill>
        <a:effectLst/>
      </p:bgPr>
    </p:bg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9"/>
          <p:cNvSpPr txBox="1">
            <a:spLocks noGrp="1"/>
          </p:cNvSpPr>
          <p:nvPr>
            <p:ph type="sldNum" idx="12"/>
          </p:nvPr>
        </p:nvSpPr>
        <p:spPr>
          <a:xfrm>
            <a:off x="1281003" y="6341457"/>
            <a:ext cx="345567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20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0" name="Google Shape;220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21" name="Google Shape;221;p9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222" name="Google Shape;222;p9"/>
          <p:cNvSpPr txBox="1"/>
          <p:nvPr/>
        </p:nvSpPr>
        <p:spPr>
          <a:xfrm>
            <a:off x="1256262" y="6212390"/>
            <a:ext cx="520151" cy="215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23" name="Google Shape;223;p9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25" name="Google Shape;225;p9"/>
          <p:cNvSpPr txBox="1"/>
          <p:nvPr/>
        </p:nvSpPr>
        <p:spPr>
          <a:xfrm>
            <a:off x="542261" y="3153777"/>
            <a:ext cx="8969248" cy="1569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r>
              <a:rPr kumimoji="0" lang="cs-CZ" sz="4800" b="1" i="0" u="none" strike="noStrike" kern="0" cap="none" spc="0" normalizeH="0" baseline="0" noProof="0" dirty="0">
                <a:ln>
                  <a:noFill/>
                </a:ln>
                <a:solidFill>
                  <a:srgbClr val="EFE4D5"/>
                </a:solidFill>
                <a:effectLst/>
                <a:uLnTx/>
                <a:uFillTx/>
                <a:latin typeface="Arial"/>
                <a:cs typeface="Arial"/>
                <a:sym typeface="Arial"/>
              </a:rPr>
              <a:t>Děkuji za pozornost.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endParaRPr kumimoji="0" lang="cs-CZ" sz="4800" b="1" i="0" u="none" strike="noStrike" kern="0" cap="none" spc="0" normalizeH="0" baseline="0" noProof="0" dirty="0">
              <a:ln>
                <a:noFill/>
              </a:ln>
              <a:solidFill>
                <a:srgbClr val="EFE4D5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pic>
        <p:nvPicPr>
          <p:cNvPr id="231" name="Google Shape;231;p9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9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F69F743C-C188-91E5-2DFB-D474F8E86D91}"/>
              </a:ext>
            </a:extLst>
          </p:cNvPr>
          <p:cNvSpPr txBox="1"/>
          <p:nvPr/>
        </p:nvSpPr>
        <p:spPr>
          <a:xfrm>
            <a:off x="542261" y="4235919"/>
            <a:ext cx="4795283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r>
              <a:rPr lang="cs-CZ" sz="1400" b="1" dirty="0">
                <a:solidFill>
                  <a:srgbClr val="EFE4D5"/>
                </a:solidFill>
                <a:ea typeface="Arial"/>
              </a:rPr>
              <a:t>PhDr. Veronika Aresta, PhD.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endParaRPr lang="cs-CZ" b="1" dirty="0">
              <a:solidFill>
                <a:srgbClr val="EFE4D5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r>
              <a:rPr lang="cs-CZ" sz="1400" b="1" dirty="0">
                <a:solidFill>
                  <a:srgbClr val="EFE4D5"/>
                </a:solidFill>
                <a:ea typeface="Arial"/>
              </a:rPr>
              <a:t>Poradkyně implemen</a:t>
            </a:r>
            <a:r>
              <a:rPr lang="cs-CZ" sz="1400" b="1" dirty="0">
                <a:solidFill>
                  <a:srgbClr val="EFE4D5"/>
                </a:solidFill>
              </a:rPr>
              <a:t>tace zákona o podpoře bydlení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r>
              <a:rPr kumimoji="0" lang="cs-CZ" sz="1400" b="1" i="0" u="none" strike="noStrike" kern="0" cap="none" spc="0" normalizeH="0" baseline="0" noProof="0" dirty="0">
                <a:ln>
                  <a:noFill/>
                </a:ln>
                <a:solidFill>
                  <a:srgbClr val="EFE4D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Agentura pro sociální </a:t>
            </a:r>
            <a:r>
              <a:rPr kumimoji="0" lang="cs-CZ" sz="1400" b="1" i="0" u="none" strike="noStrike" kern="0" cap="none" spc="0" normalizeH="0" baseline="0" noProof="0" dirty="0" err="1">
                <a:ln>
                  <a:noFill/>
                </a:ln>
                <a:solidFill>
                  <a:srgbClr val="EFE4D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začl</a:t>
            </a:r>
            <a:r>
              <a:rPr lang="cs-CZ" sz="1400" b="1" dirty="0" err="1">
                <a:solidFill>
                  <a:srgbClr val="EFE4D5"/>
                </a:solidFill>
              </a:rPr>
              <a:t>eňování</a:t>
            </a:r>
            <a:r>
              <a:rPr lang="cs-CZ" sz="1400" b="1" dirty="0">
                <a:solidFill>
                  <a:srgbClr val="EFE4D5"/>
                </a:solidFill>
              </a:rPr>
              <a:t> (OSZ)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endParaRPr lang="cs-CZ" sz="1400" b="1" dirty="0">
              <a:solidFill>
                <a:srgbClr val="EFE4D5"/>
              </a:solidFill>
            </a:endParaRPr>
          </a:p>
          <a:p>
            <a:pPr>
              <a:buSzPts val="2000"/>
              <a:defRPr/>
            </a:pPr>
            <a:r>
              <a:rPr lang="cs-CZ" b="1" dirty="0">
                <a:solidFill>
                  <a:srgbClr val="EFE4D5"/>
                </a:solidFill>
              </a:rPr>
              <a:t>veronika.aresta@mmr.gov.cz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  <a:tabLst/>
              <a:defRPr/>
            </a:pPr>
            <a:endParaRPr kumimoji="0" lang="cs-CZ" sz="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6451890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79;p17">
            <a:extLst>
              <a:ext uri="{FF2B5EF4-FFF2-40B4-BE49-F238E27FC236}">
                <a16:creationId xmlns:a16="http://schemas.microsoft.com/office/drawing/2014/main" id="{5498A8DD-3B05-F583-2083-207B5BC09926}"/>
              </a:ext>
            </a:extLst>
          </p:cNvPr>
          <p:cNvSpPr/>
          <p:nvPr/>
        </p:nvSpPr>
        <p:spPr>
          <a:xfrm>
            <a:off x="0" y="6120519"/>
            <a:ext cx="12192000" cy="737614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8" name="Google Shape;37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17"/>
          <p:cNvSpPr txBox="1"/>
          <p:nvPr/>
        </p:nvSpPr>
        <p:spPr>
          <a:xfrm>
            <a:off x="286139" y="138894"/>
            <a:ext cx="8201712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lang="cs-CZ" sz="2800" b="1" dirty="0">
                <a:solidFill>
                  <a:srgbClr val="005A75"/>
                </a:solidFill>
              </a:rPr>
              <a:t>Klíčové agendy KMB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3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Freeform 3">
            <a:extLst>
              <a:ext uri="{FF2B5EF4-FFF2-40B4-BE49-F238E27FC236}">
                <a16:creationId xmlns:a16="http://schemas.microsoft.com/office/drawing/2014/main" id="{383DB480-40FB-1336-2DF7-D891933D3173}"/>
              </a:ext>
            </a:extLst>
          </p:cNvPr>
          <p:cNvSpPr/>
          <p:nvPr/>
        </p:nvSpPr>
        <p:spPr>
          <a:xfrm>
            <a:off x="925551" y="949768"/>
            <a:ext cx="10457617" cy="4781041"/>
          </a:xfrm>
          <a:custGeom>
            <a:avLst/>
            <a:gdLst/>
            <a:ahLst/>
            <a:cxnLst/>
            <a:rect l="l" t="t" r="r" b="b"/>
            <a:pathLst>
              <a:path w="16230600" h="7407155">
                <a:moveTo>
                  <a:pt x="0" y="0"/>
                </a:moveTo>
                <a:lnTo>
                  <a:pt x="16230600" y="0"/>
                </a:lnTo>
                <a:lnTo>
                  <a:pt x="16230600" y="7407156"/>
                </a:lnTo>
                <a:lnTo>
                  <a:pt x="0" y="7407156"/>
                </a:lnTo>
                <a:lnTo>
                  <a:pt x="0" y="0"/>
                </a:lnTo>
                <a:close/>
              </a:path>
            </a:pathLst>
          </a:custGeom>
          <a:blipFill>
            <a:blip r:embed="rId7"/>
            <a:stretch>
              <a:fillRect t="-1706" b="-1279"/>
            </a:stretch>
          </a:blipFill>
        </p:spPr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356006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79;p17">
            <a:extLst>
              <a:ext uri="{FF2B5EF4-FFF2-40B4-BE49-F238E27FC236}">
                <a16:creationId xmlns:a16="http://schemas.microsoft.com/office/drawing/2014/main" id="{5498A8DD-3B05-F583-2083-207B5BC09926}"/>
              </a:ext>
            </a:extLst>
          </p:cNvPr>
          <p:cNvSpPr/>
          <p:nvPr/>
        </p:nvSpPr>
        <p:spPr>
          <a:xfrm>
            <a:off x="0" y="6120519"/>
            <a:ext cx="12192000" cy="737614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8" name="Google Shape;37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17"/>
          <p:cNvSpPr txBox="1"/>
          <p:nvPr/>
        </p:nvSpPr>
        <p:spPr>
          <a:xfrm>
            <a:off x="369265" y="389577"/>
            <a:ext cx="820171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cs-CZ" sz="28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Poradenství v bydlení pro všechny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4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389;p17">
            <a:extLst>
              <a:ext uri="{FF2B5EF4-FFF2-40B4-BE49-F238E27FC236}">
                <a16:creationId xmlns:a16="http://schemas.microsoft.com/office/drawing/2014/main" id="{58EB9F17-2CA1-F0CB-0D17-ADCBA6CFD6F6}"/>
              </a:ext>
            </a:extLst>
          </p:cNvPr>
          <p:cNvSpPr txBox="1"/>
          <p:nvPr/>
        </p:nvSpPr>
        <p:spPr>
          <a:xfrm>
            <a:off x="726709" y="3631230"/>
            <a:ext cx="9327434" cy="92328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  <a:tabLst/>
              <a:defRPr/>
            </a:pPr>
            <a:r>
              <a:rPr kumimoji="0" lang="cs-CZ" sz="18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Konzultace – nedochází ke ztotožnění</a:t>
            </a:r>
          </a:p>
          <a:p>
            <a:pPr marL="285750" marR="0" lvl="0" indent="-28575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 panose="020B0604020202020204" pitchFamily="34" charset="0"/>
              <a:buChar char="•"/>
              <a:tabLst/>
              <a:defRPr/>
            </a:pPr>
            <a:r>
              <a:rPr lang="cs-CZ" sz="1800" b="1" dirty="0">
                <a:solidFill>
                  <a:srgbClr val="005A75"/>
                </a:solidFill>
              </a:rPr>
              <a:t>Poradenství – dochází ke </a:t>
            </a:r>
            <a:r>
              <a:rPr lang="cs-CZ" sz="1800" b="1" dirty="0" err="1">
                <a:solidFill>
                  <a:srgbClr val="005A75"/>
                </a:solidFill>
              </a:rPr>
              <a:t>ztotožení</a:t>
            </a: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D8483557-1861-A57C-F453-2650F3AF289D}"/>
              </a:ext>
            </a:extLst>
          </p:cNvPr>
          <p:cNvSpPr txBox="1"/>
          <p:nvPr/>
        </p:nvSpPr>
        <p:spPr>
          <a:xfrm>
            <a:off x="483991" y="1510556"/>
            <a:ext cx="11604296" cy="17030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 rtl="0" fontAlgn="base">
              <a:lnSpc>
                <a:spcPct val="150000"/>
              </a:lnSpc>
              <a:buFont typeface="+mj-lt"/>
              <a:buAutoNum type="arabicPeriod"/>
            </a:pPr>
            <a:r>
              <a:rPr lang="cs-CZ" sz="1800" b="0" i="0" dirty="0">
                <a:solidFill>
                  <a:srgbClr val="000000"/>
                </a:solidFill>
                <a:effectLst/>
                <a:latin typeface="+mj-lt"/>
              </a:rPr>
              <a:t> Předání obecných informací o systému podpor </a:t>
            </a:r>
          </a:p>
          <a:p>
            <a:pPr algn="just" rtl="0" fontAlgn="base">
              <a:lnSpc>
                <a:spcPct val="150000"/>
              </a:lnSpc>
              <a:buFont typeface="+mj-lt"/>
              <a:buAutoNum type="arabicPeriod" startAt="2"/>
            </a:pPr>
            <a:r>
              <a:rPr lang="cs-CZ" sz="1800" b="0" i="0" dirty="0">
                <a:solidFill>
                  <a:srgbClr val="000000"/>
                </a:solidFill>
                <a:effectLst/>
                <a:latin typeface="+mj-lt"/>
              </a:rPr>
              <a:t> Základní zmapování a vyhodnocení bytové situace domácnosti a navržení dalšího postupu k jejímu řešení  </a:t>
            </a:r>
          </a:p>
          <a:p>
            <a:pPr algn="just" rtl="0" fontAlgn="base">
              <a:lnSpc>
                <a:spcPct val="150000"/>
              </a:lnSpc>
              <a:buFont typeface="+mj-lt"/>
              <a:buAutoNum type="arabicPeriod" startAt="3"/>
            </a:pPr>
            <a:r>
              <a:rPr lang="cs-CZ" sz="1800" b="0" i="0" dirty="0">
                <a:solidFill>
                  <a:srgbClr val="000000"/>
                </a:solidFill>
                <a:effectLst/>
                <a:latin typeface="+mj-lt"/>
              </a:rPr>
              <a:t> Podání doporučení na odborné služby a další typy podpor vč. zprostředkování kontaktu  </a:t>
            </a:r>
          </a:p>
          <a:p>
            <a:pPr algn="just" rtl="0" fontAlgn="base">
              <a:lnSpc>
                <a:spcPct val="150000"/>
              </a:lnSpc>
              <a:buFont typeface="+mj-lt"/>
              <a:buAutoNum type="arabicPeriod" startAt="4"/>
            </a:pPr>
            <a:r>
              <a:rPr lang="cs-CZ" sz="1800" b="0" i="0" dirty="0">
                <a:solidFill>
                  <a:srgbClr val="000000"/>
                </a:solidFill>
                <a:effectLst/>
                <a:latin typeface="+mj-lt"/>
              </a:rPr>
              <a:t> Pomoc s vyplněním žádosti o podpůrné opatření  </a:t>
            </a:r>
          </a:p>
        </p:txBody>
      </p:sp>
    </p:spTree>
    <p:extLst>
      <p:ext uri="{BB962C8B-B14F-4D97-AF65-F5344CB8AC3E}">
        <p14:creationId xmlns:p14="http://schemas.microsoft.com/office/powerpoint/2010/main" val="42069176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text 2">
            <a:extLst>
              <a:ext uri="{FF2B5EF4-FFF2-40B4-BE49-F238E27FC236}">
                <a16:creationId xmlns:a16="http://schemas.microsoft.com/office/drawing/2014/main" id="{2BD45490-9192-FEED-32E5-667318C1719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B30A85DB-C522-0FEA-3EFD-DED6C3CE7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157" y="502706"/>
            <a:ext cx="11491686" cy="5852588"/>
          </a:xfrm>
          <a:prstGeom prst="rect">
            <a:avLst/>
          </a:prstGeo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AD8A5377-86C6-92E6-7FD2-94A6770C44EF}"/>
              </a:ext>
            </a:extLst>
          </p:cNvPr>
          <p:cNvSpPr txBox="1"/>
          <p:nvPr/>
        </p:nvSpPr>
        <p:spPr>
          <a:xfrm>
            <a:off x="6987235" y="1825625"/>
            <a:ext cx="4059993" cy="3365024"/>
          </a:xfrm>
          <a:prstGeom prst="rect">
            <a:avLst/>
          </a:prstGeom>
          <a:solidFill>
            <a:srgbClr val="EFE4D5"/>
          </a:solidFill>
        </p:spPr>
        <p:txBody>
          <a:bodyPr wrap="square">
            <a:spAutoFit/>
          </a:bodyPr>
          <a:lstStyle/>
          <a:p>
            <a:pPr algn="just" rtl="0" fontAlgn="base">
              <a:lnSpc>
                <a:spcPct val="150000"/>
              </a:lnSpc>
            </a:pPr>
            <a:r>
              <a:rPr lang="cs-CZ" sz="1800" dirty="0">
                <a:latin typeface="+mj-lt"/>
              </a:rPr>
              <a:t>Ztráta bydlení</a:t>
            </a:r>
          </a:p>
          <a:p>
            <a:pPr algn="just" rtl="0" fontAlgn="base">
              <a:lnSpc>
                <a:spcPct val="150000"/>
              </a:lnSpc>
            </a:pPr>
            <a:r>
              <a:rPr lang="cs-CZ" sz="1800" b="0" i="0" dirty="0">
                <a:solidFill>
                  <a:srgbClr val="000000"/>
                </a:solidFill>
                <a:effectLst/>
                <a:latin typeface="+mj-lt"/>
              </a:rPr>
              <a:t>Hledání bydlení</a:t>
            </a:r>
          </a:p>
          <a:p>
            <a:pPr algn="just" rtl="0" fontAlgn="base">
              <a:lnSpc>
                <a:spcPct val="150000"/>
              </a:lnSpc>
            </a:pPr>
            <a:r>
              <a:rPr lang="cs-CZ" sz="1800" dirty="0">
                <a:latin typeface="+mj-lt"/>
              </a:rPr>
              <a:t>Nájem </a:t>
            </a:r>
          </a:p>
          <a:p>
            <a:pPr algn="just" rtl="0" fontAlgn="base">
              <a:lnSpc>
                <a:spcPct val="150000"/>
              </a:lnSpc>
            </a:pPr>
            <a:r>
              <a:rPr lang="cs-CZ" sz="1800" b="0" i="0" dirty="0">
                <a:solidFill>
                  <a:srgbClr val="000000"/>
                </a:solidFill>
                <a:effectLst/>
                <a:latin typeface="+mj-lt"/>
              </a:rPr>
              <a:t>Energie</a:t>
            </a:r>
          </a:p>
          <a:p>
            <a:pPr algn="just" rtl="0" fontAlgn="base">
              <a:lnSpc>
                <a:spcPct val="150000"/>
              </a:lnSpc>
            </a:pPr>
            <a:r>
              <a:rPr lang="cs-CZ" sz="1800" dirty="0">
                <a:latin typeface="+mj-lt"/>
              </a:rPr>
              <a:t>Dluhy </a:t>
            </a:r>
          </a:p>
          <a:p>
            <a:pPr algn="just" rtl="0" fontAlgn="base">
              <a:lnSpc>
                <a:spcPct val="150000"/>
              </a:lnSpc>
            </a:pPr>
            <a:r>
              <a:rPr lang="cs-CZ" sz="1800" b="0" i="0" dirty="0">
                <a:solidFill>
                  <a:srgbClr val="000000"/>
                </a:solidFill>
                <a:effectLst/>
                <a:latin typeface="+mj-lt"/>
              </a:rPr>
              <a:t>Zdraví</a:t>
            </a:r>
          </a:p>
          <a:p>
            <a:pPr algn="just" rtl="0" fontAlgn="base">
              <a:lnSpc>
                <a:spcPct val="150000"/>
              </a:lnSpc>
            </a:pPr>
            <a:r>
              <a:rPr lang="cs-CZ" sz="1800" dirty="0">
                <a:latin typeface="+mj-lt"/>
              </a:rPr>
              <a:t>Materiální pomoc </a:t>
            </a:r>
          </a:p>
          <a:p>
            <a:pPr algn="just" rtl="0" fontAlgn="base">
              <a:lnSpc>
                <a:spcPct val="150000"/>
              </a:lnSpc>
            </a:pPr>
            <a:r>
              <a:rPr lang="cs-CZ" sz="1800" b="0" i="0" dirty="0">
                <a:solidFill>
                  <a:srgbClr val="000000"/>
                </a:solidFill>
                <a:effectLst/>
                <a:latin typeface="+mj-lt"/>
              </a:rPr>
              <a:t>…</a:t>
            </a:r>
          </a:p>
        </p:txBody>
      </p:sp>
      <p:sp>
        <p:nvSpPr>
          <p:cNvPr id="7" name="Šipka: doleva 6">
            <a:extLst>
              <a:ext uri="{FF2B5EF4-FFF2-40B4-BE49-F238E27FC236}">
                <a16:creationId xmlns:a16="http://schemas.microsoft.com/office/drawing/2014/main" id="{39FB8CBF-90FD-38E3-24E8-1103BEA5BF2C}"/>
              </a:ext>
            </a:extLst>
          </p:cNvPr>
          <p:cNvSpPr/>
          <p:nvPr/>
        </p:nvSpPr>
        <p:spPr>
          <a:xfrm>
            <a:off x="6220047" y="2785730"/>
            <a:ext cx="691116" cy="308344"/>
          </a:xfrm>
          <a:prstGeom prst="leftArrow">
            <a:avLst/>
          </a:prstGeom>
          <a:solidFill>
            <a:srgbClr val="EFE4D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4347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79;p17">
            <a:extLst>
              <a:ext uri="{FF2B5EF4-FFF2-40B4-BE49-F238E27FC236}">
                <a16:creationId xmlns:a16="http://schemas.microsoft.com/office/drawing/2014/main" id="{5498A8DD-3B05-F583-2083-207B5BC09926}"/>
              </a:ext>
            </a:extLst>
          </p:cNvPr>
          <p:cNvSpPr/>
          <p:nvPr/>
        </p:nvSpPr>
        <p:spPr>
          <a:xfrm>
            <a:off x="0" y="6120519"/>
            <a:ext cx="12192000" cy="737614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8" name="Google Shape;37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17"/>
          <p:cNvSpPr txBox="1"/>
          <p:nvPr/>
        </p:nvSpPr>
        <p:spPr>
          <a:xfrm>
            <a:off x="434094" y="131738"/>
            <a:ext cx="11083942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>
              <a:buSzPts val="2800"/>
              <a:defRPr/>
            </a:pPr>
            <a:r>
              <a:rPr kumimoji="0" lang="cs-CZ" sz="28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Poradenství v bydlení – Orientační </a:t>
            </a:r>
            <a:r>
              <a:rPr lang="cs-CZ" sz="2800" b="1" dirty="0">
                <a:solidFill>
                  <a:srgbClr val="005A75"/>
                </a:solidFill>
              </a:rPr>
              <a:t>t</a:t>
            </a:r>
            <a:r>
              <a:rPr kumimoji="0" lang="cs-CZ" sz="2800" b="1" i="0" u="none" strike="noStrike" kern="0" cap="none" spc="0" normalizeH="0" baseline="0" noProof="0" dirty="0" err="1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ypologie</a:t>
            </a:r>
            <a:r>
              <a:rPr kumimoji="0" lang="cs-CZ" sz="28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 zakázek</a:t>
            </a:r>
            <a:endParaRPr kumimoji="0" lang="cs-CZ" sz="2800" b="1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endParaRPr kumimoji="0" sz="28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6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ovéPole 13">
            <a:extLst>
              <a:ext uri="{FF2B5EF4-FFF2-40B4-BE49-F238E27FC236}">
                <a16:creationId xmlns:a16="http://schemas.microsoft.com/office/drawing/2014/main" id="{D8483557-1861-A57C-F453-2650F3AF289D}"/>
              </a:ext>
            </a:extLst>
          </p:cNvPr>
          <p:cNvSpPr txBox="1"/>
          <p:nvPr/>
        </p:nvSpPr>
        <p:spPr>
          <a:xfrm>
            <a:off x="554028" y="683187"/>
            <a:ext cx="10844073" cy="52663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cs-CZ" sz="1500" b="1" dirty="0">
                <a:solidFill>
                  <a:srgbClr val="005A75"/>
                </a:solidFill>
              </a:rPr>
              <a:t>1. Obecné a informační zakázky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005A75"/>
                </a:solidFill>
              </a:rPr>
              <a:t> orientace v systému podpor a dávek,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005A75"/>
                </a:solidFill>
              </a:rPr>
              <a:t> poskytnutí obecných informací o možnostech řešení (přehled nabídek bytů, seznam ubytoven, azylových domů),</a:t>
            </a:r>
          </a:p>
          <a:p>
            <a:pPr>
              <a:lnSpc>
                <a:spcPct val="150000"/>
              </a:lnSpc>
            </a:pPr>
            <a:endParaRPr lang="cs-CZ" sz="800" b="1" dirty="0">
              <a:solidFill>
                <a:srgbClr val="005A75"/>
              </a:solidFill>
            </a:endParaRPr>
          </a:p>
          <a:p>
            <a:pPr>
              <a:lnSpc>
                <a:spcPct val="150000"/>
              </a:lnSpc>
            </a:pPr>
            <a:r>
              <a:rPr lang="cs-CZ" sz="1500" b="1" dirty="0">
                <a:solidFill>
                  <a:srgbClr val="005A75"/>
                </a:solidFill>
              </a:rPr>
              <a:t>2. Zakázky spojené s udržením stávajícího bydlení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005A75"/>
                </a:solidFill>
              </a:rPr>
              <a:t> orientace v příjmech, nákladech a dluzích domácnosti -  pomoc s žádostí o dávky (příspěvek na bydlení, doplatek, MOP),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005A75"/>
                </a:solidFill>
              </a:rPr>
              <a:t> zprostředkování kontaktu na dluhovou poradnu,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005A75"/>
                </a:solidFill>
              </a:rPr>
              <a:t> využití potravinové a nábytkové banky jako doplňkové podpory, žádosti o příspěvek z nadačního fondu.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005A75"/>
                </a:solidFill>
              </a:rPr>
              <a:t> vyjednávání s pronajímatelem (prodloužení nájmu, možnosti splátkových kalendářů),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005A75"/>
                </a:solidFill>
              </a:rPr>
              <a:t> řešení sousedských problémů. 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cs-CZ" sz="800" dirty="0">
              <a:solidFill>
                <a:srgbClr val="005A75"/>
              </a:solidFill>
            </a:endParaRPr>
          </a:p>
          <a:p>
            <a:pPr>
              <a:lnSpc>
                <a:spcPct val="150000"/>
              </a:lnSpc>
            </a:pPr>
            <a:r>
              <a:rPr lang="cs-CZ" sz="1500" b="1" dirty="0">
                <a:solidFill>
                  <a:srgbClr val="005A75"/>
                </a:solidFill>
              </a:rPr>
              <a:t>3. Zakázky spojené se získáním nového bydlení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005A75"/>
                </a:solidFill>
              </a:rPr>
              <a:t> podání žádosti o obecní byt, sociální byt, byt zvláštního určení,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005A75"/>
                </a:solidFill>
              </a:rPr>
              <a:t> hledání bytů na volném trhu (realitky, sociální realitní agentury),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005A75"/>
                </a:solidFill>
              </a:rPr>
              <a:t> zajištění krizového ubytování (azylový dům, ubytovna, noclehárna),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cs-CZ" sz="1500" dirty="0">
                <a:solidFill>
                  <a:srgbClr val="005A75"/>
                </a:solidFill>
              </a:rPr>
              <a:t> doporučení na pobytové sociální nebo zdravotní služby (DPS, léčebna).</a:t>
            </a:r>
          </a:p>
        </p:txBody>
      </p:sp>
    </p:spTree>
    <p:extLst>
      <p:ext uri="{BB962C8B-B14F-4D97-AF65-F5344CB8AC3E}">
        <p14:creationId xmlns:p14="http://schemas.microsoft.com/office/powerpoint/2010/main" val="8906412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79;p17">
            <a:extLst>
              <a:ext uri="{FF2B5EF4-FFF2-40B4-BE49-F238E27FC236}">
                <a16:creationId xmlns:a16="http://schemas.microsoft.com/office/drawing/2014/main" id="{5498A8DD-3B05-F583-2083-207B5BC09926}"/>
              </a:ext>
            </a:extLst>
          </p:cNvPr>
          <p:cNvSpPr/>
          <p:nvPr/>
        </p:nvSpPr>
        <p:spPr>
          <a:xfrm>
            <a:off x="0" y="6120519"/>
            <a:ext cx="12192000" cy="737614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8" name="Google Shape;37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17"/>
          <p:cNvSpPr txBox="1"/>
          <p:nvPr/>
        </p:nvSpPr>
        <p:spPr>
          <a:xfrm>
            <a:off x="409914" y="513994"/>
            <a:ext cx="11228921" cy="52318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cs-CZ" sz="28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Posouzení bytové nouze a potřebnosti podpůrných opatření  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7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Google Shape;389;p17">
            <a:extLst>
              <a:ext uri="{FF2B5EF4-FFF2-40B4-BE49-F238E27FC236}">
                <a16:creationId xmlns:a16="http://schemas.microsoft.com/office/drawing/2014/main" id="{58EB9F17-2CA1-F0CB-0D17-ADCBA6CFD6F6}"/>
              </a:ext>
            </a:extLst>
          </p:cNvPr>
          <p:cNvSpPr txBox="1"/>
          <p:nvPr/>
        </p:nvSpPr>
        <p:spPr>
          <a:xfrm>
            <a:off x="356400" y="1083889"/>
            <a:ext cx="9327434" cy="507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tabLst/>
              <a:defRPr/>
            </a:pPr>
            <a:r>
              <a:rPr kumimoji="0" lang="cs-CZ" sz="18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Příslušnost k CS</a:t>
            </a: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TextovéPole 13">
            <a:extLst>
              <a:ext uri="{FF2B5EF4-FFF2-40B4-BE49-F238E27FC236}">
                <a16:creationId xmlns:a16="http://schemas.microsoft.com/office/drawing/2014/main" id="{D8483557-1861-A57C-F453-2650F3AF289D}"/>
              </a:ext>
            </a:extLst>
          </p:cNvPr>
          <p:cNvSpPr txBox="1"/>
          <p:nvPr/>
        </p:nvSpPr>
        <p:spPr>
          <a:xfrm>
            <a:off x="-63445" y="1683551"/>
            <a:ext cx="8926557" cy="12926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sz="1600" dirty="0">
                <a:solidFill>
                  <a:srgbClr val="003458"/>
                </a:solidFill>
              </a:rPr>
              <a:t>Zhodnocení příjmů do 1,6 násobku životního minima</a:t>
            </a:r>
            <a:endParaRPr kumimoji="0" lang="cs-CZ" sz="1600" b="0" i="0" u="none" strike="noStrike" kern="0" cap="none" spc="0" normalizeH="0" baseline="0" noProof="0" dirty="0">
              <a:ln>
                <a:noFill/>
              </a:ln>
              <a:solidFill>
                <a:srgbClr val="003458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sz="1600" dirty="0">
                <a:solidFill>
                  <a:srgbClr val="003458"/>
                </a:solidFill>
              </a:rPr>
              <a:t>Zvláštní zranitelnost podle přílohy č. 4 – ověření příslušnosti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cs-CZ" sz="1600" dirty="0">
              <a:solidFill>
                <a:srgbClr val="003458"/>
              </a:solidFill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lang="cs-CZ" sz="1600" dirty="0">
              <a:solidFill>
                <a:srgbClr val="003458"/>
              </a:solidFill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cs-CZ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</p:txBody>
      </p:sp>
      <p:sp>
        <p:nvSpPr>
          <p:cNvPr id="2" name="Google Shape;389;p17">
            <a:extLst>
              <a:ext uri="{FF2B5EF4-FFF2-40B4-BE49-F238E27FC236}">
                <a16:creationId xmlns:a16="http://schemas.microsoft.com/office/drawing/2014/main" id="{E5D4487F-C423-554A-8AF9-E37FDB00AC40}"/>
              </a:ext>
            </a:extLst>
          </p:cNvPr>
          <p:cNvSpPr txBox="1"/>
          <p:nvPr/>
        </p:nvSpPr>
        <p:spPr>
          <a:xfrm>
            <a:off x="409914" y="2468422"/>
            <a:ext cx="9327434" cy="50779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tabLst/>
              <a:defRPr/>
            </a:pPr>
            <a:r>
              <a:rPr lang="cs-CZ" sz="1800" b="1" dirty="0">
                <a:solidFill>
                  <a:srgbClr val="005A75"/>
                </a:solidFill>
              </a:rPr>
              <a:t>Žádost o zápis údaje o potřebě podpůrného opatření</a:t>
            </a:r>
            <a:endParaRPr kumimoji="0" sz="1600" b="1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BB501B94-E583-7C51-2D2E-6654C047FDAE}"/>
              </a:ext>
            </a:extLst>
          </p:cNvPr>
          <p:cNvSpPr txBox="1"/>
          <p:nvPr/>
        </p:nvSpPr>
        <p:spPr>
          <a:xfrm>
            <a:off x="-48626" y="3095160"/>
            <a:ext cx="8926557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sz="1600" dirty="0">
                <a:solidFill>
                  <a:srgbClr val="003458"/>
                </a:solidFill>
              </a:rPr>
              <a:t>Podává potřebný </a:t>
            </a:r>
          </a:p>
          <a:p>
            <a:pPr marL="457200" marR="0" lvl="1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tabLst/>
              <a:defRPr/>
            </a:pPr>
            <a:endParaRPr kumimoji="0" lang="cs-CZ" sz="2000" b="0" i="0" u="none" strike="noStrike" kern="0" cap="none" spc="0" normalizeH="0" baseline="0" noProof="0" dirty="0">
              <a:ln>
                <a:noFill/>
              </a:ln>
              <a:solidFill>
                <a:srgbClr val="003458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4572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cs-CZ" sz="1600" dirty="0">
                <a:solidFill>
                  <a:srgbClr val="003458"/>
                </a:solidFill>
              </a:rPr>
              <a:t>a) údaj o potřebě bytového podpůrného opatření, kterým se rozumí údaj o potřebě poskytování garancí, podnájemního bydlení nebo podporovaného obecního bydlení </a:t>
            </a:r>
            <a:br>
              <a:rPr lang="cs-CZ" sz="1600" dirty="0">
                <a:solidFill>
                  <a:srgbClr val="003458"/>
                </a:solidFill>
              </a:rPr>
            </a:br>
            <a:r>
              <a:rPr lang="cs-CZ" sz="1600" dirty="0">
                <a:solidFill>
                  <a:srgbClr val="003458"/>
                </a:solidFill>
              </a:rPr>
              <a:t>k dosažení nebo udržení vyhovujícího bydlení a</a:t>
            </a:r>
          </a:p>
          <a:p>
            <a:pPr marL="4572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cs-CZ" sz="1600" dirty="0">
              <a:solidFill>
                <a:srgbClr val="003458"/>
              </a:solidFill>
            </a:endParaRPr>
          </a:p>
          <a:p>
            <a:pPr marL="4572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cs-CZ" sz="1600" dirty="0">
                <a:solidFill>
                  <a:srgbClr val="003458"/>
                </a:solidFill>
              </a:rPr>
              <a:t>b) údaj o potřebě asistence, kterým se rozumí údaj o potřebě poskytování asistence </a:t>
            </a:r>
            <a:br>
              <a:rPr lang="cs-CZ" sz="1600" dirty="0">
                <a:solidFill>
                  <a:srgbClr val="003458"/>
                </a:solidFill>
              </a:rPr>
            </a:br>
            <a:r>
              <a:rPr lang="cs-CZ" sz="1600" dirty="0">
                <a:solidFill>
                  <a:srgbClr val="003458"/>
                </a:solidFill>
              </a:rPr>
              <a:t>k udržení vyhovujícího bydlení.</a:t>
            </a: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lang="cs-CZ" sz="1600" dirty="0">
              <a:solidFill>
                <a:srgbClr val="003458"/>
              </a:solidFill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lang="cs-CZ" sz="1600" dirty="0">
                <a:solidFill>
                  <a:srgbClr val="003458"/>
                </a:solidFill>
              </a:rPr>
              <a:t>Součástí postupu je:</a:t>
            </a:r>
          </a:p>
          <a:p>
            <a:pPr marL="800100" marR="0" lvl="1" indent="-3429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cs-CZ" sz="1600" dirty="0">
                <a:solidFill>
                  <a:srgbClr val="003458"/>
                </a:solidFill>
              </a:rPr>
              <a:t>předání žádosti Úřadu práce k vydání závazného stanoviska</a:t>
            </a:r>
          </a:p>
        </p:txBody>
      </p:sp>
    </p:spTree>
    <p:extLst>
      <p:ext uri="{BB962C8B-B14F-4D97-AF65-F5344CB8AC3E}">
        <p14:creationId xmlns:p14="http://schemas.microsoft.com/office/powerpoint/2010/main" val="196981435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79;p17">
            <a:extLst>
              <a:ext uri="{FF2B5EF4-FFF2-40B4-BE49-F238E27FC236}">
                <a16:creationId xmlns:a16="http://schemas.microsoft.com/office/drawing/2014/main" id="{5498A8DD-3B05-F583-2083-207B5BC09926}"/>
              </a:ext>
            </a:extLst>
          </p:cNvPr>
          <p:cNvSpPr/>
          <p:nvPr/>
        </p:nvSpPr>
        <p:spPr>
          <a:xfrm>
            <a:off x="0" y="6120519"/>
            <a:ext cx="12192000" cy="737614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8" name="Google Shape;37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8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Google Shape;380;p17">
            <a:extLst>
              <a:ext uri="{FF2B5EF4-FFF2-40B4-BE49-F238E27FC236}">
                <a16:creationId xmlns:a16="http://schemas.microsoft.com/office/drawing/2014/main" id="{22B7561D-F311-5073-0522-28EC64E0495A}"/>
              </a:ext>
            </a:extLst>
          </p:cNvPr>
          <p:cNvSpPr txBox="1"/>
          <p:nvPr/>
        </p:nvSpPr>
        <p:spPr>
          <a:xfrm>
            <a:off x="252476" y="285522"/>
            <a:ext cx="8201712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cs-CZ" sz="28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Zvláště zranitelné osoby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5" name="Google Shape;381;p17">
            <a:extLst>
              <a:ext uri="{FF2B5EF4-FFF2-40B4-BE49-F238E27FC236}">
                <a16:creationId xmlns:a16="http://schemas.microsoft.com/office/drawing/2014/main" id="{4A688B82-80A1-549B-E337-AE1568798598}"/>
              </a:ext>
            </a:extLst>
          </p:cNvPr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6" name="Google Shape;382;p17">
            <a:extLst>
              <a:ext uri="{FF2B5EF4-FFF2-40B4-BE49-F238E27FC236}">
                <a16:creationId xmlns:a16="http://schemas.microsoft.com/office/drawing/2014/main" id="{CAAF5ACB-682D-DEB5-04DC-6F8AFF931782}"/>
              </a:ext>
            </a:extLst>
          </p:cNvPr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" name="Google Shape;383;p17">
            <a:extLst>
              <a:ext uri="{FF2B5EF4-FFF2-40B4-BE49-F238E27FC236}">
                <a16:creationId xmlns:a16="http://schemas.microsoft.com/office/drawing/2014/main" id="{DE980913-105A-A384-86F4-5C56B5CB307D}"/>
              </a:ext>
            </a:extLst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Google Shape;384;p17">
            <a:extLst>
              <a:ext uri="{FF2B5EF4-FFF2-40B4-BE49-F238E27FC236}">
                <a16:creationId xmlns:a16="http://schemas.microsoft.com/office/drawing/2014/main" id="{0BDB87AC-0A93-22A4-BD7E-35146114361B}"/>
              </a:ext>
            </a:extLst>
          </p:cNvPr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Google Shape;385;p17">
            <a:extLst>
              <a:ext uri="{FF2B5EF4-FFF2-40B4-BE49-F238E27FC236}">
                <a16:creationId xmlns:a16="http://schemas.microsoft.com/office/drawing/2014/main" id="{67CE103A-006D-04D4-BCE6-28278C871928}"/>
              </a:ext>
            </a:extLst>
          </p:cNvPr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8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" name="Google Shape;386;p17" descr="Obsah obrázku text, Písmo, Grafika, symbol&#10;&#10;Popis byl vytvořen automaticky">
            <a:extLst>
              <a:ext uri="{FF2B5EF4-FFF2-40B4-BE49-F238E27FC236}">
                <a16:creationId xmlns:a16="http://schemas.microsoft.com/office/drawing/2014/main" id="{0759C79A-8D0A-37B2-6787-7A9E074A41B4}"/>
              </a:ext>
            </a:extLst>
          </p:cNvPr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391;p17">
            <a:extLst>
              <a:ext uri="{FF2B5EF4-FFF2-40B4-BE49-F238E27FC236}">
                <a16:creationId xmlns:a16="http://schemas.microsoft.com/office/drawing/2014/main" id="{5407A7C4-056C-EE7E-CE34-5A737B7BD352}"/>
              </a:ext>
            </a:extLst>
          </p:cNvPr>
          <p:cNvSpPr txBox="1"/>
          <p:nvPr/>
        </p:nvSpPr>
        <p:spPr>
          <a:xfrm>
            <a:off x="252477" y="2766697"/>
            <a:ext cx="8600100" cy="692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5A75"/>
              </a:buClr>
              <a:buSzPts val="1600"/>
              <a:buFont typeface="Arial"/>
              <a:buNone/>
              <a:tabLst/>
              <a:defRPr/>
            </a:pPr>
            <a:r>
              <a:rPr kumimoji="0" lang="cs-CZ" sz="12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Příloha č. 4 zákona: 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5A75"/>
              </a:buClr>
              <a:buSzPts val="1600"/>
              <a:buFont typeface="Arial"/>
              <a:buNone/>
              <a:tabLst/>
              <a:defRPr/>
            </a:pPr>
            <a:endParaRPr kumimoji="0" lang="cs-CZ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3" name="Tabulka 4">
            <a:extLst>
              <a:ext uri="{FF2B5EF4-FFF2-40B4-BE49-F238E27FC236}">
                <a16:creationId xmlns:a16="http://schemas.microsoft.com/office/drawing/2014/main" id="{EB3A1236-9802-7F0E-A7AA-72F5CEAF10CC}"/>
              </a:ext>
            </a:extLst>
          </p:cNvPr>
          <p:cNvGraphicFramePr>
            <a:graphicFrameLocks noGrp="1"/>
          </p:cNvGraphicFramePr>
          <p:nvPr/>
        </p:nvGraphicFramePr>
        <p:xfrm>
          <a:off x="356400" y="3313989"/>
          <a:ext cx="9093192" cy="2103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499810">
                  <a:extLst>
                    <a:ext uri="{9D8B030D-6E8A-4147-A177-3AD203B41FA5}">
                      <a16:colId xmlns:a16="http://schemas.microsoft.com/office/drawing/2014/main" val="1979857805"/>
                    </a:ext>
                  </a:extLst>
                </a:gridCol>
                <a:gridCol w="4593382">
                  <a:extLst>
                    <a:ext uri="{9D8B030D-6E8A-4147-A177-3AD203B41FA5}">
                      <a16:colId xmlns:a16="http://schemas.microsoft.com/office/drawing/2014/main" val="1024008971"/>
                    </a:ext>
                  </a:extLst>
                </a:gridCol>
              </a:tblGrid>
              <a:tr h="1448929"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rgbClr val="005A75"/>
                          </a:solidFill>
                        </a:rPr>
                        <a:t>Ohrožené děti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rgbClr val="005A75"/>
                          </a:solidFill>
                        </a:rPr>
                        <a:t>Zranitelní mladí dospělí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rgbClr val="005A75"/>
                          </a:solidFill>
                        </a:rPr>
                        <a:t>Osoby se zdravotním postižením, nebo závažným onemocněním (vč. podskupiny osob se závažnou duševní poruchou nebo poruchou chování)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rgbClr val="005A75"/>
                          </a:solidFill>
                        </a:rPr>
                        <a:t>Oběti domácího násilí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rgbClr val="005A75"/>
                          </a:solidFill>
                        </a:rPr>
                        <a:t>Osoby samostatně pečující o dítě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rgbClr val="005A75"/>
                          </a:solidFill>
                        </a:rPr>
                        <a:t>Osoby v domácnosti s více dětmi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rgbClr val="005A75"/>
                          </a:solidFill>
                        </a:rPr>
                        <a:t>Osoby ve výkonu trestu odnětí svobody nebo vazby a osoby po propuštění z výkonu trestu odnětí svobody nebo vazby</a:t>
                      </a:r>
                    </a:p>
                  </a:txBody>
                  <a:tcPr>
                    <a:solidFill>
                      <a:srgbClr val="EFE4D5"/>
                    </a:solidFill>
                  </a:tcPr>
                </a:tc>
                <a:tc>
                  <a:txBody>
                    <a:bodyPr/>
                    <a:lstStyle/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cs-CZ" sz="1200" b="0" dirty="0">
                          <a:solidFill>
                            <a:srgbClr val="005A75"/>
                          </a:solidFill>
                        </a:rPr>
                        <a:t>Osaměle žijící osoby starší 65 let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rgbClr val="005A75"/>
                          </a:solidFill>
                        </a:rPr>
                        <a:t>Osoby před opuštěním pobytového zařízení sociální služby nebo lůžkové péče ve zdravotnickém zařízení a osoby nedávno opustivší pobytové zařízení sociální služby nebo lůžkovou péči ve zdravotnickém zařízení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rgbClr val="005A75"/>
                          </a:solidFill>
                        </a:rPr>
                        <a:t>Oběti trestného činu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rgbClr val="005A75"/>
                          </a:solidFill>
                        </a:rPr>
                        <a:t>Váleční veteráni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rgbClr val="005A75"/>
                          </a:solidFill>
                        </a:rPr>
                        <a:t>Osoby diskriminované na trhu s bydlením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rgbClr val="005A75"/>
                          </a:solidFill>
                        </a:rPr>
                        <a:t>Osoby bez střechy a osoby bez bytu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rgbClr val="005A75"/>
                          </a:solidFill>
                        </a:rPr>
                        <a:t>Osoby v dlouhodobé bytové nouzi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cs-CZ" sz="1200" b="0" dirty="0">
                          <a:solidFill>
                            <a:srgbClr val="005A75"/>
                          </a:solidFill>
                        </a:rPr>
                        <a:t>Osoby v oddlužení</a:t>
                      </a:r>
                      <a:endParaRPr lang="cs-CZ" sz="1200" b="0" dirty="0">
                        <a:solidFill>
                          <a:srgbClr val="005A75"/>
                        </a:solidFill>
                        <a:sym typeface="Roboto Condensed"/>
                      </a:endParaRPr>
                    </a:p>
                  </a:txBody>
                  <a:tcPr>
                    <a:solidFill>
                      <a:srgbClr val="EFE4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8615369"/>
                  </a:ext>
                </a:extLst>
              </a:tr>
            </a:tbl>
          </a:graphicData>
        </a:graphic>
      </p:graphicFrame>
      <p:pic>
        <p:nvPicPr>
          <p:cNvPr id="15" name="Google Shape;378;p17">
            <a:extLst>
              <a:ext uri="{FF2B5EF4-FFF2-40B4-BE49-F238E27FC236}">
                <a16:creationId xmlns:a16="http://schemas.microsoft.com/office/drawing/2014/main" id="{D04E5D26-B49F-8A1D-36DB-517118BCE9FE}"/>
              </a:ext>
            </a:extLst>
          </p:cNvPr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379;p17">
            <a:extLst>
              <a:ext uri="{FF2B5EF4-FFF2-40B4-BE49-F238E27FC236}">
                <a16:creationId xmlns:a16="http://schemas.microsoft.com/office/drawing/2014/main" id="{5C35897A-CEAA-D884-6D4C-47DDA3EC59DF}"/>
              </a:ext>
            </a:extLst>
          </p:cNvPr>
          <p:cNvSpPr/>
          <p:nvPr/>
        </p:nvSpPr>
        <p:spPr>
          <a:xfrm>
            <a:off x="0" y="5866033"/>
            <a:ext cx="12192000" cy="992100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8" name="TextovéPole 17">
            <a:extLst>
              <a:ext uri="{FF2B5EF4-FFF2-40B4-BE49-F238E27FC236}">
                <a16:creationId xmlns:a16="http://schemas.microsoft.com/office/drawing/2014/main" id="{E293775D-F9D0-C8CC-86B7-7E66E433CA72}"/>
              </a:ext>
            </a:extLst>
          </p:cNvPr>
          <p:cNvSpPr txBox="1"/>
          <p:nvPr/>
        </p:nvSpPr>
        <p:spPr>
          <a:xfrm>
            <a:off x="252476" y="851980"/>
            <a:ext cx="9506985" cy="143738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tabLst/>
              <a:defRPr/>
            </a:pPr>
            <a:r>
              <a:rPr kumimoji="0" lang="cs-CZ" sz="16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Osoba je zvláště zranitelná </a:t>
            </a:r>
            <a:r>
              <a:rPr kumimoji="0" lang="cs-CZ" sz="1600" b="0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pokud </a:t>
            </a:r>
            <a:r>
              <a:rPr kumimoji="0" lang="cs-CZ" sz="16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je v bytové nouzi a současně splňuje některou z těchto podmínek: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a) přísluší nejméně k jedné ze skupin zvláště zranitelných osob podle přílohy č. 4 k tomuto zákonu,</a:t>
            </a:r>
          </a:p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  <a:tabLst/>
              <a:defRPr/>
            </a:pPr>
            <a:r>
              <a:rPr kumimoji="0" lang="cs-CZ" sz="1400" b="0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b) má 3 roky v evidenci zapsán údaj o potřebě bytového podpůrného opatření a nedošlo k uspokojení bytové potřeby</a:t>
            </a:r>
            <a:r>
              <a:rPr lang="cs-CZ" dirty="0">
                <a:solidFill>
                  <a:srgbClr val="005A75"/>
                </a:solidFill>
              </a:rPr>
              <a:t>.</a:t>
            </a:r>
            <a:endParaRPr kumimoji="0" lang="cs-CZ" sz="1400" b="0" i="0" u="none" strike="noStrike" kern="0" cap="none" spc="0" normalizeH="0" baseline="0" noProof="0" dirty="0">
              <a:ln>
                <a:noFill/>
              </a:ln>
              <a:solidFill>
                <a:srgbClr val="005A75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134436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FE4D5"/>
        </a:solidFill>
        <a:effectLst/>
      </p:bgPr>
    </p:bg>
    <p:spTree>
      <p:nvGrpSpPr>
        <p:cNvPr id="1" name="Shape 3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379;p17">
            <a:extLst>
              <a:ext uri="{FF2B5EF4-FFF2-40B4-BE49-F238E27FC236}">
                <a16:creationId xmlns:a16="http://schemas.microsoft.com/office/drawing/2014/main" id="{5498A8DD-3B05-F583-2083-207B5BC09926}"/>
              </a:ext>
            </a:extLst>
          </p:cNvPr>
          <p:cNvSpPr/>
          <p:nvPr/>
        </p:nvSpPr>
        <p:spPr>
          <a:xfrm>
            <a:off x="0" y="6120519"/>
            <a:ext cx="12192000" cy="737614"/>
          </a:xfrm>
          <a:prstGeom prst="rect">
            <a:avLst/>
          </a:prstGeom>
          <a:solidFill>
            <a:srgbClr val="00314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  <a:tabLst/>
              <a:defRPr/>
            </a:pPr>
            <a:endParaRPr kumimoji="0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78" name="Google Shape;378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78950" y="0"/>
            <a:ext cx="281305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17"/>
          <p:cNvSpPr txBox="1"/>
          <p:nvPr/>
        </p:nvSpPr>
        <p:spPr>
          <a:xfrm>
            <a:off x="572628" y="435649"/>
            <a:ext cx="8201712" cy="9540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tabLst/>
              <a:defRPr/>
            </a:pPr>
            <a:r>
              <a:rPr kumimoji="0" lang="cs-CZ" sz="2800" b="1" i="0" u="none" strike="noStrike" kern="0" cap="none" spc="0" normalizeH="0" baseline="0" noProof="0" dirty="0">
                <a:ln>
                  <a:noFill/>
                </a:ln>
                <a:solidFill>
                  <a:srgbClr val="005A75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Koordinace poskytovatelů PO = Následná koordinace</a:t>
            </a:r>
            <a:endParaRPr kumimoji="0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81" name="Google Shape;381;p17"/>
          <p:cNvCxnSpPr/>
          <p:nvPr/>
        </p:nvCxnSpPr>
        <p:spPr>
          <a:xfrm>
            <a:off x="1237100" y="6249195"/>
            <a:ext cx="0" cy="242798"/>
          </a:xfrm>
          <a:prstGeom prst="straightConnector1">
            <a:avLst/>
          </a:prstGeom>
          <a:noFill/>
          <a:ln w="9525" cap="flat" cmpd="sng">
            <a:solidFill>
              <a:schemeClr val="lt1"/>
            </a:solidFill>
            <a:prstDash val="solid"/>
            <a:miter lim="800000"/>
            <a:headEnd type="none" w="sm" len="sm"/>
            <a:tailEnd type="none" w="sm" len="sm"/>
          </a:ln>
        </p:spPr>
      </p:cxnSp>
      <p:sp>
        <p:nvSpPr>
          <p:cNvPr id="382" name="Google Shape;382;p17"/>
          <p:cNvSpPr txBox="1"/>
          <p:nvPr/>
        </p:nvSpPr>
        <p:spPr>
          <a:xfrm>
            <a:off x="1256262" y="6212390"/>
            <a:ext cx="814747" cy="215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r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t>Strana</a:t>
            </a:r>
            <a:endParaRPr kumimoji="0" sz="14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3" name="Google Shape;383;p17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356400" y="6256800"/>
            <a:ext cx="740618" cy="223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4" name="Google Shape;384;p17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556000" y="6272765"/>
            <a:ext cx="920317" cy="195658"/>
          </a:xfrm>
          <a:prstGeom prst="rect">
            <a:avLst/>
          </a:prstGeom>
          <a:noFill/>
          <a:ln>
            <a:noFill/>
          </a:ln>
        </p:spPr>
      </p:pic>
      <p:sp>
        <p:nvSpPr>
          <p:cNvPr id="385" name="Google Shape;385;p17"/>
          <p:cNvSpPr txBox="1"/>
          <p:nvPr/>
        </p:nvSpPr>
        <p:spPr>
          <a:xfrm>
            <a:off x="1246755" y="6349134"/>
            <a:ext cx="300680" cy="2172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tabLst/>
              <a:defRPr/>
            </a:pPr>
            <a:fld id="{00000000-1234-1234-1234-123412341234}" type="slidenum">
              <a:rPr kumimoji="0" lang="cs-CZ" sz="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Arial"/>
                <a:cs typeface="Arial"/>
                <a:sym typeface="Arial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800"/>
                <a:buFont typeface="Arial"/>
                <a:buNone/>
                <a:tabLst/>
                <a:defRPr/>
              </a:pPr>
              <a:t>9</a:t>
            </a:fld>
            <a:endParaRPr kumimoji="0" sz="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86" name="Google Shape;386;p17" descr="Obsah obrázku text, Písmo, Grafika, symbol&#10;&#10;Popis byl vytvořen automaticky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3626054" y="6224654"/>
            <a:ext cx="1094270" cy="282825"/>
          </a:xfrm>
          <a:prstGeom prst="rect">
            <a:avLst/>
          </a:prstGeom>
          <a:noFill/>
          <a:ln>
            <a:noFill/>
          </a:ln>
        </p:spPr>
      </p:pic>
      <p:sp>
        <p:nvSpPr>
          <p:cNvPr id="14" name="TextovéPole 13">
            <a:extLst>
              <a:ext uri="{FF2B5EF4-FFF2-40B4-BE49-F238E27FC236}">
                <a16:creationId xmlns:a16="http://schemas.microsoft.com/office/drawing/2014/main" id="{D8483557-1861-A57C-F453-2650F3AF289D}"/>
              </a:ext>
            </a:extLst>
          </p:cNvPr>
          <p:cNvSpPr txBox="1"/>
          <p:nvPr/>
        </p:nvSpPr>
        <p:spPr>
          <a:xfrm>
            <a:off x="572628" y="1541962"/>
            <a:ext cx="10761678" cy="47171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3458"/>
                </a:solidFill>
                <a:sym typeface="Montserrat Bold"/>
              </a:rPr>
              <a:t>Propojování konkrétní osob se zapsanou potřebou PO a konkrétních poskytovatelů</a:t>
            </a: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003458"/>
              </a:solidFill>
              <a:sym typeface="Montserrat Bold"/>
            </a:endParaRP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003458"/>
              </a:solidFill>
              <a:sym typeface="Montserrat Bold"/>
            </a:endParaRP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003458"/>
              </a:solidFill>
              <a:sym typeface="Montserrat Bold"/>
            </a:endParaRP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003458"/>
              </a:solidFill>
              <a:sym typeface="Montserrat Bold"/>
            </a:endParaRP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003458"/>
              </a:solidFill>
              <a:sym typeface="Montserrat Bold"/>
            </a:endParaRP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003458"/>
              </a:solidFill>
              <a:sym typeface="Montserrat Bold"/>
            </a:endParaRP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003458"/>
              </a:solidFill>
              <a:sym typeface="Montserrat Bold"/>
            </a:endParaRP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endParaRPr lang="cs-CZ" sz="1600" dirty="0">
              <a:solidFill>
                <a:srgbClr val="003458"/>
              </a:solidFill>
              <a:sym typeface="Montserrat Bold"/>
            </a:endParaRP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cs-CZ" sz="1600" dirty="0">
                <a:solidFill>
                  <a:srgbClr val="003458"/>
                </a:solidFill>
                <a:sym typeface="Montserrat"/>
              </a:rPr>
              <a:t>Po zahájení realizace PO si poskytovatelé a KMB sjednávají způsob předávání informací </a:t>
            </a:r>
            <a:br>
              <a:rPr lang="cs-CZ" sz="1600" dirty="0">
                <a:solidFill>
                  <a:srgbClr val="003458"/>
                </a:solidFill>
                <a:sym typeface="Montserrat"/>
              </a:rPr>
            </a:br>
            <a:r>
              <a:rPr lang="cs-CZ" sz="1600" dirty="0">
                <a:solidFill>
                  <a:srgbClr val="003458"/>
                </a:solidFill>
                <a:sym typeface="Montserrat"/>
              </a:rPr>
              <a:t>o domácnostech. </a:t>
            </a: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rgbClr val="003458"/>
                </a:solidFill>
                <a:sym typeface="Montserrat"/>
              </a:rPr>
              <a:t>Pracovníci</a:t>
            </a:r>
            <a:r>
              <a:rPr lang="en-US" sz="1600" dirty="0">
                <a:solidFill>
                  <a:srgbClr val="003458"/>
                </a:solidFill>
                <a:sym typeface="Montserrat"/>
              </a:rPr>
              <a:t> </a:t>
            </a:r>
            <a:r>
              <a:rPr lang="en-US" sz="1600" dirty="0">
                <a:solidFill>
                  <a:srgbClr val="003458"/>
                </a:solidFill>
                <a:sym typeface="Montserrat Bold"/>
              </a:rPr>
              <a:t>KMB </a:t>
            </a:r>
            <a:r>
              <a:rPr lang="en-US" sz="1600" dirty="0" err="1">
                <a:solidFill>
                  <a:srgbClr val="003458"/>
                </a:solidFill>
                <a:sym typeface="Montserrat Bold"/>
              </a:rPr>
              <a:t>koordinují</a:t>
            </a:r>
            <a:r>
              <a:rPr lang="en-US" sz="1600" dirty="0">
                <a:solidFill>
                  <a:srgbClr val="003458"/>
                </a:solidFill>
                <a:sym typeface="Montserrat"/>
              </a:rPr>
              <a:t>, jak se </a:t>
            </a:r>
            <a:r>
              <a:rPr lang="en-US" sz="1600" dirty="0" err="1">
                <a:solidFill>
                  <a:srgbClr val="003458"/>
                </a:solidFill>
                <a:sym typeface="Montserrat"/>
              </a:rPr>
              <a:t>klient</a:t>
            </a:r>
            <a:r>
              <a:rPr lang="en-US" sz="1600" dirty="0">
                <a:solidFill>
                  <a:srgbClr val="003458"/>
                </a:solidFill>
                <a:sym typeface="Montserrat"/>
              </a:rPr>
              <a:t> </a:t>
            </a:r>
            <a:r>
              <a:rPr lang="en-US" sz="1600" dirty="0" err="1">
                <a:solidFill>
                  <a:srgbClr val="003458"/>
                </a:solidFill>
                <a:sym typeface="Montserrat"/>
              </a:rPr>
              <a:t>dostane</a:t>
            </a:r>
            <a:r>
              <a:rPr lang="en-US" sz="1600" dirty="0">
                <a:solidFill>
                  <a:srgbClr val="003458"/>
                </a:solidFill>
                <a:sym typeface="Montserrat"/>
              </a:rPr>
              <a:t> k </a:t>
            </a:r>
            <a:r>
              <a:rPr lang="en-US" sz="1600" dirty="0" err="1">
                <a:solidFill>
                  <a:srgbClr val="003458"/>
                </a:solidFill>
                <a:sym typeface="Montserrat"/>
              </a:rPr>
              <a:t>poskytovatelům</a:t>
            </a:r>
            <a:r>
              <a:rPr lang="en-US" sz="1600" dirty="0">
                <a:solidFill>
                  <a:srgbClr val="003458"/>
                </a:solidFill>
                <a:sym typeface="Montserrat"/>
              </a:rPr>
              <a:t> – </a:t>
            </a:r>
            <a:r>
              <a:rPr lang="en-US" sz="1600" dirty="0" err="1">
                <a:solidFill>
                  <a:srgbClr val="003458"/>
                </a:solidFill>
                <a:sym typeface="Montserrat"/>
              </a:rPr>
              <a:t>různá</a:t>
            </a:r>
            <a:r>
              <a:rPr lang="en-US" sz="1600" dirty="0">
                <a:solidFill>
                  <a:srgbClr val="003458"/>
                </a:solidFill>
                <a:sym typeface="Montserrat"/>
              </a:rPr>
              <a:t> </a:t>
            </a:r>
            <a:r>
              <a:rPr lang="en-US" sz="1600" dirty="0" err="1">
                <a:solidFill>
                  <a:srgbClr val="003458"/>
                </a:solidFill>
                <a:sym typeface="Montserrat"/>
              </a:rPr>
              <a:t>míra</a:t>
            </a:r>
            <a:r>
              <a:rPr lang="en-US" sz="1600" dirty="0">
                <a:solidFill>
                  <a:srgbClr val="003458"/>
                </a:solidFill>
                <a:sym typeface="Montserrat"/>
              </a:rPr>
              <a:t> </a:t>
            </a:r>
            <a:r>
              <a:rPr lang="en-US" sz="1600" dirty="0" err="1">
                <a:solidFill>
                  <a:srgbClr val="003458"/>
                </a:solidFill>
                <a:sym typeface="Montserrat"/>
              </a:rPr>
              <a:t>intenzity</a:t>
            </a:r>
            <a:r>
              <a:rPr lang="en-US" sz="1600" dirty="0">
                <a:solidFill>
                  <a:srgbClr val="003458"/>
                </a:solidFill>
                <a:sym typeface="Montserrat"/>
              </a:rPr>
              <a:t>.</a:t>
            </a:r>
            <a:r>
              <a:rPr lang="cs-CZ" sz="1600" dirty="0">
                <a:solidFill>
                  <a:srgbClr val="003458"/>
                </a:solidFill>
                <a:sym typeface="Montserrat"/>
              </a:rPr>
              <a:t> </a:t>
            </a:r>
            <a:endParaRPr lang="en-US" sz="1600" dirty="0">
              <a:solidFill>
                <a:srgbClr val="003458"/>
              </a:solidFill>
            </a:endParaRPr>
          </a:p>
          <a:p>
            <a:pPr marL="285750" indent="-285750">
              <a:lnSpc>
                <a:spcPts val="2799"/>
              </a:lnSpc>
              <a:buFont typeface="Arial" panose="020B0604020202020204" pitchFamily="34" charset="0"/>
              <a:buChar char="•"/>
            </a:pPr>
            <a:endParaRPr lang="en-US" sz="1600" dirty="0">
              <a:solidFill>
                <a:srgbClr val="003458"/>
              </a:solidFill>
              <a:sym typeface="Montserrat Bold"/>
            </a:endParaRPr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3010ED6F-EA5A-32DF-F7B1-B7EEA34DFBA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366603" y="2102525"/>
            <a:ext cx="7132582" cy="2304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6743729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projekt xmlns="095eb9f8-e3dd-41a2-b5ab-57e91d21a1b2" xsi:nil="true"/>
    <lcf76f155ced4ddcb4097134ff3c332f xmlns="095eb9f8-e3dd-41a2-b5ab-57e91d21a1b2">
      <Terms xmlns="http://schemas.microsoft.com/office/infopath/2007/PartnerControls"/>
    </lcf76f155ced4ddcb4097134ff3c332f>
    <typdokumentu xmlns="095eb9f8-e3dd-41a2-b5ab-57e91d21a1b2" xsi:nil="true"/>
    <p_x016f_vod xmlns="095eb9f8-e3dd-41a2-b5ab-57e91d21a1b2" xsi:nil="true"/>
    <TaxCatchAll xmlns="7b6633c3-5014-4f25-a6f0-53f68fd5c19b" xsi:nil="true"/>
    <NKU1_x002e_zadost xmlns="095eb9f8-e3dd-41a2-b5ab-57e91d21a1b2">false</NKU1_x002e_zadost>
    <autor xmlns="095eb9f8-e3dd-41a2-b5ab-57e91d21a1b2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B85D5F17B0FEC448BF823F91F2C45A39" ma:contentTypeVersion="20" ma:contentTypeDescription="Vytvoří nový dokument" ma:contentTypeScope="" ma:versionID="8a504379945c0c148116abac07bb306d">
  <xsd:schema xmlns:xsd="http://www.w3.org/2001/XMLSchema" xmlns:xs="http://www.w3.org/2001/XMLSchema" xmlns:p="http://schemas.microsoft.com/office/2006/metadata/properties" xmlns:ns2="095eb9f8-e3dd-41a2-b5ab-57e91d21a1b2" xmlns:ns3="7b6633c3-5014-4f25-a6f0-53f68fd5c19b" targetNamespace="http://schemas.microsoft.com/office/2006/metadata/properties" ma:root="true" ma:fieldsID="4488daf3707441432abd726110afede7" ns2:_="" ns3:_="">
    <xsd:import namespace="095eb9f8-e3dd-41a2-b5ab-57e91d21a1b2"/>
    <xsd:import namespace="7b6633c3-5014-4f25-a6f0-53f68fd5c19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ObjectDetectorVersions" minOccurs="0"/>
                <xsd:element ref="ns2:NKU1_x002e_zadost" minOccurs="0"/>
                <xsd:element ref="ns2:typdokumentu" minOccurs="0"/>
                <xsd:element ref="ns2:projekt" minOccurs="0"/>
                <xsd:element ref="ns2:MediaServiceSearchProperties" minOccurs="0"/>
                <xsd:element ref="ns2:p_x016f_vod" minOccurs="0"/>
                <xsd:element ref="ns2:autor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95eb9f8-e3dd-41a2-b5ab-57e91d21a1b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3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5" nillable="true" ma:taxonomy="true" ma:internalName="lcf76f155ced4ddcb4097134ff3c332f" ma:taxonomyFieldName="MediaServiceImageTags" ma:displayName="Značky obrázků" ma:readOnly="false" ma:fieldId="{5cf76f15-5ced-4ddc-b409-7134ff3c332f}" ma:taxonomyMulti="true" ma:sspId="de97acfe-e349-49a2-9112-0b04129138d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Location" ma:index="17" nillable="true" ma:displayName="Location" ma:indexed="true" ma:internalName="MediaServiceLocation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9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0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bjectDetectorVersions" ma:index="2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NKU1_x002e_zadost" ma:index="22" nillable="true" ma:displayName="NKU 1. zadost" ma:default="0" ma:format="Dropdown" ma:indexed="true" ma:internalName="NKU1_x002e_zadost">
      <xsd:simpleType>
        <xsd:restriction base="dms:Boolean"/>
      </xsd:simpleType>
    </xsd:element>
    <xsd:element name="typdokumentu" ma:index="23" nillable="true" ma:displayName="typ dokumentu" ma:format="Dropdown" ma:internalName="typdokumentu">
      <xsd:simpleType>
        <xsd:restriction base="dms:Text">
          <xsd:maxLength value="255"/>
        </xsd:restriction>
      </xsd:simpleType>
    </xsd:element>
    <xsd:element name="projekt" ma:index="24" nillable="true" ma:displayName="projekt" ma:format="Dropdown" ma:internalName="projekt">
      <xsd:simpleType>
        <xsd:restriction base="dms:Text">
          <xsd:maxLength value="255"/>
        </xsd:restriction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p_x016f_vod" ma:index="26" nillable="true" ma:displayName="původ" ma:format="Dropdown" ma:internalName="p_x016f_vod">
      <xsd:simpleType>
        <xsd:restriction base="dms:Text">
          <xsd:maxLength value="255"/>
        </xsd:restriction>
      </xsd:simpleType>
    </xsd:element>
    <xsd:element name="autor" ma:index="27" nillable="true" ma:displayName="autor" ma:format="Dropdown" ma:internalName="autor">
      <xsd:simpleType>
        <xsd:restriction base="dms:Text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b6633c3-5014-4f25-a6f0-53f68fd5c19b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dílí se s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dílené s podrobnostmi" ma:internalName="SharedWithDetails" ma:readOnly="true">
      <xsd:simpleType>
        <xsd:restriction base="dms:Note">
          <xsd:maxLength value="255"/>
        </xsd:restriction>
      </xsd:simpleType>
    </xsd:element>
    <xsd:element name="TaxCatchAll" ma:index="16" nillable="true" ma:displayName="Taxonomy Catch All Column" ma:hidden="true" ma:list="{27bff91b-427b-4b44-8aca-d64eb34af0d1}" ma:internalName="TaxCatchAll" ma:showField="CatchAllData" ma:web="7b6633c3-5014-4f25-a6f0-53f68fd5c19b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25E85ED-4A00-4587-899C-F340CC967B84}">
  <ds:schemaRefs>
    <ds:schemaRef ds:uri="http://schemas.microsoft.com/office/2006/metadata/properties"/>
    <ds:schemaRef ds:uri="http://schemas.microsoft.com/office/infopath/2007/PartnerControls"/>
    <ds:schemaRef ds:uri="095eb9f8-e3dd-41a2-b5ab-57e91d21a1b2"/>
    <ds:schemaRef ds:uri="7b6633c3-5014-4f25-a6f0-53f68fd5c19b"/>
  </ds:schemaRefs>
</ds:datastoreItem>
</file>

<file path=customXml/itemProps2.xml><?xml version="1.0" encoding="utf-8"?>
<ds:datastoreItem xmlns:ds="http://schemas.openxmlformats.org/officeDocument/2006/customXml" ds:itemID="{CFB8F66A-96FA-4E8B-95D3-516A8015A23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D5D8F42D-6CA9-4449-B2C0-3E1A21DB335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95eb9f8-e3dd-41a2-b5ab-57e91d21a1b2"/>
    <ds:schemaRef ds:uri="7b6633c3-5014-4f25-a6f0-53f68fd5c19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24089</TotalTime>
  <Words>1393</Words>
  <Application>Microsoft Office PowerPoint</Application>
  <PresentationFormat>Širokoúhlá obrazovka</PresentationFormat>
  <Paragraphs>233</Paragraphs>
  <Slides>20</Slides>
  <Notes>19</Notes>
  <HiddenSlides>0</HiddenSlides>
  <MMClips>0</MMClips>
  <ScaleCrop>false</ScaleCrop>
  <HeadingPairs>
    <vt:vector size="6" baseType="variant">
      <vt:variant>
        <vt:lpstr>Použitá písma</vt:lpstr>
      </vt:variant>
      <vt:variant>
        <vt:i4>9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30" baseType="lpstr">
      <vt:lpstr>Arial</vt:lpstr>
      <vt:lpstr>Calibri</vt:lpstr>
      <vt:lpstr>Montserrat</vt:lpstr>
      <vt:lpstr>Montserrat Bold</vt:lpstr>
      <vt:lpstr>Neues Grotesque</vt:lpstr>
      <vt:lpstr>Neues Grotesque Medium</vt:lpstr>
      <vt:lpstr>Roboto Condensed</vt:lpstr>
      <vt:lpstr>Times New Roman</vt:lpstr>
      <vt:lpstr>Wingdings</vt:lpstr>
      <vt:lpstr>Motiv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Petr Hloucha</dc:creator>
  <cp:lastModifiedBy>Fencl Marek</cp:lastModifiedBy>
  <cp:revision>64</cp:revision>
  <dcterms:created xsi:type="dcterms:W3CDTF">2023-04-20T12:37:43Z</dcterms:created>
  <dcterms:modified xsi:type="dcterms:W3CDTF">2025-09-19T07:36:07Z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0x010100B85D5F17B0FEC448BF823F91F2C45A39</vt:lpwstr>
  </property>
  <property fmtid="{D5CDD505-2E9C-101B-9397-08002B2CF9AE}" pid="3" name="MediaServiceImageTags">
    <vt:lpwstr/>
  </property>
</Properties>
</file>